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78" r:id="rId2"/>
    <p:sldId id="372" r:id="rId3"/>
    <p:sldId id="257" r:id="rId4"/>
    <p:sldId id="462" r:id="rId5"/>
    <p:sldId id="403" r:id="rId6"/>
    <p:sldId id="457" r:id="rId7"/>
    <p:sldId id="471" r:id="rId8"/>
    <p:sldId id="264" r:id="rId9"/>
    <p:sldId id="265" r:id="rId10"/>
    <p:sldId id="266" r:id="rId11"/>
    <p:sldId id="267" r:id="rId12"/>
    <p:sldId id="453" r:id="rId13"/>
    <p:sldId id="280" r:id="rId14"/>
    <p:sldId id="282" r:id="rId15"/>
    <p:sldId id="283" r:id="rId16"/>
    <p:sldId id="440" r:id="rId17"/>
    <p:sldId id="285" r:id="rId18"/>
    <p:sldId id="387" r:id="rId19"/>
    <p:sldId id="287" r:id="rId20"/>
    <p:sldId id="473" r:id="rId21"/>
    <p:sldId id="411" r:id="rId22"/>
    <p:sldId id="438" r:id="rId23"/>
    <p:sldId id="332" r:id="rId24"/>
    <p:sldId id="472" r:id="rId25"/>
    <p:sldId id="474" r:id="rId26"/>
    <p:sldId id="475" r:id="rId27"/>
    <p:sldId id="476" r:id="rId28"/>
    <p:sldId id="412" r:id="rId29"/>
    <p:sldId id="461" r:id="rId30"/>
    <p:sldId id="454" r:id="rId31"/>
    <p:sldId id="455" r:id="rId32"/>
    <p:sldId id="463" r:id="rId33"/>
    <p:sldId id="464" r:id="rId34"/>
    <p:sldId id="465" r:id="rId35"/>
    <p:sldId id="466" r:id="rId36"/>
    <p:sldId id="467" r:id="rId37"/>
    <p:sldId id="468" r:id="rId38"/>
    <p:sldId id="469" r:id="rId39"/>
    <p:sldId id="470" r:id="rId40"/>
    <p:sldId id="456" r:id="rId41"/>
    <p:sldId id="477" r:id="rId42"/>
    <p:sldId id="478" r:id="rId43"/>
  </p:sldIdLst>
  <p:sldSz cx="9144000" cy="6858000" type="screen4x3"/>
  <p:notesSz cx="6808788" cy="99425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2" autoAdjust="0"/>
    <p:restoredTop sz="94660"/>
  </p:normalViewPr>
  <p:slideViewPr>
    <p:cSldViewPr>
      <p:cViewPr>
        <p:scale>
          <a:sx n="75" d="100"/>
          <a:sy n="75" d="100"/>
        </p:scale>
        <p:origin x="-92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0475" cy="497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ja-JP" smtClean="0"/>
              <a:t>at Sogan University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737" y="1"/>
            <a:ext cx="2950475" cy="497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en-US" altLang="ja-JP" smtClean="0"/>
              <a:t>5/24/2018</a:t>
            </a:r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3663"/>
            <a:ext cx="2950475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737" y="9443663"/>
            <a:ext cx="2950475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29A0F-EC52-4D55-A7B8-859E01E41F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780711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8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at Sogan University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8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5/24/2018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835"/>
            <a:ext cx="5447030" cy="391486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3"/>
            <a:ext cx="2950475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3663"/>
            <a:ext cx="2950475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1070C-FB52-421E-A20E-418A95FF16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418042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use of single and double quotations marks is inconsistent.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1070C-FB52-421E-A20E-418A95FF16A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5/24/2018</a:t>
            </a:r>
            <a:endParaRPr lang="en-US" dirty="0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at Sogan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208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meaning of “meet” is not clear; please clarify here and elsewhere as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1070C-FB52-421E-A20E-418A95FF16A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5/24/2018</a:t>
            </a:r>
            <a:endParaRPr lang="en-US" dirty="0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at Sogan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078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5E848-DD34-44A8-BC1D-F8EF4BC07C94}" type="datetime1">
              <a:rPr kumimoji="1" lang="ja-JP" altLang="en-US" smtClean="0"/>
              <a:t>2018/8/30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803A-C817-4AC7-ABDF-B8E149F8B2C8}" type="datetime1">
              <a:rPr kumimoji="1" lang="ja-JP" altLang="en-US" smtClean="0"/>
              <a:t>2018/8/30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0428D-FCB6-4C47-A60D-1A7C98D4D733}" type="datetime1">
              <a:rPr kumimoji="1" lang="ja-JP" altLang="en-US" smtClean="0"/>
              <a:t>2018/8/30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2F6F-C3BE-4454-9DA3-6626BFB6B1B5}" type="datetime1">
              <a:rPr kumimoji="1" lang="ja-JP" altLang="en-US" smtClean="0"/>
              <a:t>2018/8/30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0B676-F0AD-4D8D-A667-2E94478A15C8}" type="datetime1">
              <a:rPr kumimoji="1" lang="ja-JP" altLang="en-US" smtClean="0"/>
              <a:t>2018/8/30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3E7E8-71BB-452C-AB0C-B5422961F9E2}" type="datetime1">
              <a:rPr kumimoji="1" lang="ja-JP" altLang="en-US" smtClean="0"/>
              <a:t>2018/8/30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F9C32-C351-477F-9EA2-0255EFAB1C8C}" type="datetime1">
              <a:rPr kumimoji="1" lang="ja-JP" altLang="en-US" smtClean="0"/>
              <a:t>2018/8/30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29C66-245C-4496-B8B4-9D931C411DAF}" type="datetime1">
              <a:rPr kumimoji="1" lang="ja-JP" altLang="en-US" smtClean="0"/>
              <a:t>2018/8/30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1815D-10CD-45BF-89E9-086A42B6199F}" type="datetime1">
              <a:rPr kumimoji="1" lang="ja-JP" altLang="en-US" smtClean="0"/>
              <a:t>2018/8/30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4E001-5D75-48FA-AF4D-0E372FB4A3C6}" type="datetime1">
              <a:rPr kumimoji="1" lang="ja-JP" altLang="en-US" smtClean="0"/>
              <a:t>2018/8/30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D2071-8F19-454D-AA9C-7DCA22437BBC}" type="datetime1">
              <a:rPr kumimoji="1" lang="ja-JP" altLang="en-US" smtClean="0"/>
              <a:t>2018/8/30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5C82C-0A1C-424A-8D86-F7B9E57E3D8C}" type="datetime1">
              <a:rPr kumimoji="1" lang="ja-JP" altLang="en-US" smtClean="0"/>
              <a:t>2018/8/30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179512" y="1196752"/>
            <a:ext cx="889248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sz="4000" dirty="0" smtClean="0"/>
              <a:t>            </a:t>
            </a:r>
            <a:r>
              <a:rPr lang="en-US" altLang="ja-JP" sz="4400" dirty="0" smtClean="0"/>
              <a:t>Question-Answer Inference</a:t>
            </a:r>
            <a:endParaRPr lang="ja-JP" altLang="ja-JP" sz="4400" dirty="0"/>
          </a:p>
          <a:p>
            <a:pPr marL="0" indent="0">
              <a:buNone/>
            </a:pPr>
            <a:r>
              <a:rPr kumimoji="1" lang="ja-JP" altLang="en-US" sz="2800" dirty="0"/>
              <a:t>　　</a:t>
            </a:r>
            <a:r>
              <a:rPr kumimoji="1" lang="ja-JP" altLang="en-US" sz="2800" dirty="0" smtClean="0"/>
              <a:t>　　　　　　　　　　</a:t>
            </a: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dirty="0"/>
              <a:t>　</a:t>
            </a:r>
            <a:r>
              <a:rPr lang="ja-JP" altLang="en-US" sz="2800" dirty="0" smtClean="0"/>
              <a:t>　　　　　　　　　　　　</a:t>
            </a:r>
            <a:endParaRPr lang="en-US" altLang="ja-JP" sz="2800" dirty="0"/>
          </a:p>
          <a:p>
            <a:pPr marL="0" indent="0" algn="ctr">
              <a:buNone/>
            </a:pPr>
            <a:r>
              <a:rPr lang="en-US" altLang="ja-JP" sz="2400" dirty="0" smtClean="0"/>
              <a:t>XXIV WCP Beijing</a:t>
            </a:r>
          </a:p>
          <a:p>
            <a:pPr marL="0" indent="0" algn="ctr">
              <a:buNone/>
            </a:pPr>
            <a:r>
              <a:rPr lang="en-US" altLang="ja-JP" sz="2400" dirty="0" smtClean="0"/>
              <a:t>August 17, 2018</a:t>
            </a:r>
            <a:r>
              <a:rPr lang="ja-JP" altLang="en-US" sz="2400" dirty="0"/>
              <a:t>　</a:t>
            </a:r>
            <a:endParaRPr lang="en-US" altLang="ja-JP" sz="2400" dirty="0" smtClean="0"/>
          </a:p>
          <a:p>
            <a:pPr marL="0" indent="0" algn="ctr">
              <a:buNone/>
            </a:pPr>
            <a:endParaRPr lang="en-US" altLang="ja-JP" sz="2800" dirty="0"/>
          </a:p>
          <a:p>
            <a:pPr marL="0" indent="0" algn="ctr">
              <a:buNone/>
            </a:pPr>
            <a:r>
              <a:rPr lang="ja-JP" altLang="en-US" sz="2800" dirty="0" smtClean="0"/>
              <a:t>Ｙｕｋｉｏ</a:t>
            </a:r>
            <a:r>
              <a:rPr lang="ja-JP" altLang="en-US" sz="2800" dirty="0"/>
              <a:t>　</a:t>
            </a:r>
            <a:r>
              <a:rPr lang="ja-JP" altLang="en-US" sz="2800" dirty="0" smtClean="0"/>
              <a:t>ＩＲＩＥ</a:t>
            </a:r>
            <a:endParaRPr lang="en-US" altLang="ja-JP" sz="2800" dirty="0" smtClean="0"/>
          </a:p>
          <a:p>
            <a:pPr marL="0" indent="0" algn="ctr">
              <a:buNone/>
            </a:pPr>
            <a:r>
              <a:rPr lang="en-US" altLang="ja-JP" sz="2800" dirty="0" smtClean="0"/>
              <a:t>irie@let.osaka-u.ac.jp</a:t>
            </a:r>
          </a:p>
          <a:p>
            <a:pPr marL="0" indent="0" algn="ctr">
              <a:buNone/>
            </a:pPr>
            <a:r>
              <a:rPr lang="ja-JP" altLang="en-US" sz="2800" dirty="0" smtClean="0"/>
              <a:t>（</a:t>
            </a:r>
            <a:r>
              <a:rPr lang="en-US" altLang="ja-JP" sz="2800" dirty="0"/>
              <a:t>Osaka University, Japan)</a:t>
            </a:r>
          </a:p>
          <a:p>
            <a:endParaRPr kumimoji="1" lang="ja-JP" altLang="en-US" sz="28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81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457200" y="476672"/>
            <a:ext cx="8363272" cy="56494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dirty="0" smtClean="0">
                <a:solidFill>
                  <a:srgbClr val="C00000"/>
                </a:solidFill>
              </a:rPr>
              <a:t>He claimed two </a:t>
            </a:r>
            <a:r>
              <a:rPr lang="en-US" altLang="ja-JP" dirty="0">
                <a:solidFill>
                  <a:srgbClr val="C00000"/>
                </a:solidFill>
              </a:rPr>
              <a:t>conditions for the validity of the first kind of erotetic inference.</a:t>
            </a:r>
          </a:p>
          <a:p>
            <a:pPr marL="0" indent="0">
              <a:buNone/>
            </a:pPr>
            <a:r>
              <a:rPr lang="en-US" altLang="ja-JP" dirty="0" smtClean="0"/>
              <a:t>The </a:t>
            </a:r>
            <a:r>
              <a:rPr lang="en-US" altLang="ja-JP" dirty="0"/>
              <a:t>usual definition of a valid inference is that if all presuppositions are true, then the </a:t>
            </a:r>
            <a:r>
              <a:rPr lang="en-US" altLang="ja-JP" dirty="0" smtClean="0"/>
              <a:t>conclusion </a:t>
            </a:r>
            <a:r>
              <a:rPr lang="en-US" altLang="ja-JP" dirty="0"/>
              <a:t>is necessarily true. </a:t>
            </a:r>
            <a:r>
              <a:rPr lang="en-US" altLang="ja-JP" dirty="0" smtClean="0"/>
              <a:t>But </a:t>
            </a:r>
            <a:r>
              <a:rPr lang="en-US" altLang="ja-JP" dirty="0"/>
              <a:t>a question cannot be true or false. 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So </a:t>
            </a:r>
            <a:r>
              <a:rPr lang="en-US" altLang="ja-JP" dirty="0" err="1" smtClean="0"/>
              <a:t>Wiśniewski</a:t>
            </a:r>
            <a:r>
              <a:rPr lang="en-US" altLang="ja-JP" dirty="0" smtClean="0"/>
              <a:t> </a:t>
            </a:r>
            <a:r>
              <a:rPr lang="en-US" altLang="ja-JP" dirty="0"/>
              <a:t>defines </a:t>
            </a:r>
            <a:r>
              <a:rPr lang="en-US" altLang="ja-JP" dirty="0" smtClean="0"/>
              <a:t>the </a:t>
            </a:r>
            <a:r>
              <a:rPr lang="en-US" altLang="ja-JP" i="1" dirty="0" smtClean="0">
                <a:solidFill>
                  <a:srgbClr val="FF0000"/>
                </a:solidFill>
              </a:rPr>
              <a:t>soundness </a:t>
            </a:r>
            <a:r>
              <a:rPr lang="en-US" altLang="ja-JP" dirty="0" smtClean="0"/>
              <a:t>of a question </a:t>
            </a:r>
            <a:r>
              <a:rPr lang="en-US" altLang="ja-JP" dirty="0"/>
              <a:t>as </a:t>
            </a:r>
            <a:r>
              <a:rPr lang="en-US" altLang="ja-JP" dirty="0" smtClean="0"/>
              <a:t>having at least one true answer. He claims that the first condition for the validity is (C1)</a:t>
            </a:r>
          </a:p>
          <a:p>
            <a:pPr marL="400050" lvl="1" indent="0">
              <a:buNone/>
            </a:pPr>
            <a:r>
              <a:rPr lang="en-US" altLang="ja-JP" sz="3300" dirty="0" smtClean="0">
                <a:solidFill>
                  <a:srgbClr val="C00000"/>
                </a:solidFill>
              </a:rPr>
              <a:t>(</a:t>
            </a:r>
            <a:r>
              <a:rPr lang="en-US" altLang="ja-JP" sz="3300" dirty="0">
                <a:solidFill>
                  <a:srgbClr val="C00000"/>
                </a:solidFill>
              </a:rPr>
              <a:t>C1) (Transmission of truth into soundness) </a:t>
            </a:r>
            <a:r>
              <a:rPr lang="en-US" altLang="ja-JP" sz="3300" dirty="0" smtClean="0">
                <a:solidFill>
                  <a:srgbClr val="C00000"/>
                </a:solidFill>
              </a:rPr>
              <a:t>If </a:t>
            </a:r>
            <a:r>
              <a:rPr lang="en-US" altLang="ja-JP" sz="3300" dirty="0">
                <a:solidFill>
                  <a:srgbClr val="C00000"/>
                </a:solidFill>
              </a:rPr>
              <a:t>the premises are all true, then the question that is the conclusion must be </a:t>
            </a:r>
            <a:r>
              <a:rPr lang="en-US" altLang="ja-JP" sz="3300" i="1" u="sng" dirty="0">
                <a:solidFill>
                  <a:srgbClr val="FF0000"/>
                </a:solidFill>
              </a:rPr>
              <a:t>sound</a:t>
            </a:r>
            <a:r>
              <a:rPr lang="en-US" altLang="ja-JP" sz="3300" u="sng" dirty="0">
                <a:solidFill>
                  <a:srgbClr val="FF0000"/>
                </a:solidFill>
              </a:rPr>
              <a:t>.</a:t>
            </a:r>
            <a:r>
              <a:rPr lang="en-US" altLang="ja-JP" sz="3200" i="1" u="sng" dirty="0">
                <a:solidFill>
                  <a:srgbClr val="FF0000"/>
                </a:solidFill>
              </a:rPr>
              <a:t> </a:t>
            </a:r>
            <a:r>
              <a:rPr lang="en-US" altLang="ja-JP" sz="2600" i="1" dirty="0">
                <a:solidFill>
                  <a:srgbClr val="C00000"/>
                </a:solidFill>
              </a:rPr>
              <a:t>(</a:t>
            </a:r>
            <a:r>
              <a:rPr lang="x-none" altLang="ja-JP" sz="2600" i="1" dirty="0">
                <a:solidFill>
                  <a:srgbClr val="C00000"/>
                </a:solidFill>
              </a:rPr>
              <a:t>Ibid.</a:t>
            </a:r>
            <a:r>
              <a:rPr lang="x-none" altLang="ja-JP" sz="2600" dirty="0">
                <a:solidFill>
                  <a:srgbClr val="C00000"/>
                </a:solidFill>
              </a:rPr>
              <a:t> p. 51.</a:t>
            </a:r>
            <a:r>
              <a:rPr lang="en-US" altLang="ja-JP" sz="2600" dirty="0">
                <a:solidFill>
                  <a:srgbClr val="C00000"/>
                </a:solidFill>
              </a:rPr>
              <a:t>)</a:t>
            </a:r>
            <a:endParaRPr lang="ja-JP" altLang="ja-JP" sz="2600" dirty="0">
              <a:solidFill>
                <a:srgbClr val="C00000"/>
              </a:solidFill>
            </a:endParaRPr>
          </a:p>
          <a:p>
            <a:pPr marL="400050" lvl="1" indent="0">
              <a:buNone/>
            </a:pPr>
            <a:endParaRPr lang="ja-JP" altLang="ja-JP" sz="3000" dirty="0"/>
          </a:p>
          <a:p>
            <a:pPr marL="0" indent="0" eaLnBrk="0">
              <a:buNone/>
            </a:pP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54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dirty="0" smtClean="0"/>
              <a:t>But (C1</a:t>
            </a:r>
            <a:r>
              <a:rPr lang="en-US" altLang="ja-JP" dirty="0"/>
              <a:t>) is insufficient, because the following inference that meets with (C1) is not a good inference: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sz="1200" dirty="0" smtClean="0"/>
              <a:t>   </a:t>
            </a:r>
            <a:endParaRPr lang="ja-JP" altLang="ja-JP" sz="1200" dirty="0"/>
          </a:p>
          <a:p>
            <a:pPr marL="0" indent="0">
              <a:buNone/>
            </a:pPr>
            <a:r>
              <a:rPr lang="en-US" altLang="ja-JP" dirty="0"/>
              <a:t>   </a:t>
            </a:r>
            <a:r>
              <a:rPr lang="ja-JP" altLang="en-US" dirty="0"/>
              <a:t>　</a:t>
            </a:r>
            <a:r>
              <a:rPr lang="en-US" altLang="ja-JP" dirty="0"/>
              <a:t>    She is rich. 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u="sng" dirty="0"/>
              <a:t>   </a:t>
            </a:r>
            <a:r>
              <a:rPr lang="ja-JP" altLang="en-US" u="sng" dirty="0"/>
              <a:t>　</a:t>
            </a:r>
            <a:r>
              <a:rPr lang="en-US" altLang="ja-JP" u="sng" dirty="0"/>
              <a:t>    She is happy. </a:t>
            </a:r>
            <a:r>
              <a:rPr lang="ja-JP" altLang="ja-JP" u="sng" dirty="0"/>
              <a:t>　　</a:t>
            </a:r>
            <a:endParaRPr lang="ja-JP" altLang="ja-JP" dirty="0"/>
          </a:p>
          <a:p>
            <a:pPr marL="0" indent="0">
              <a:buNone/>
            </a:pPr>
            <a:r>
              <a:rPr lang="ja-JP" altLang="en-US" i="1" dirty="0"/>
              <a:t>　∴　</a:t>
            </a:r>
            <a:r>
              <a:rPr lang="en-US" altLang="ja-JP" i="1" dirty="0">
                <a:solidFill>
                  <a:srgbClr val="C00000"/>
                </a:solidFill>
              </a:rPr>
              <a:t>Is she happy? </a:t>
            </a:r>
            <a:endParaRPr lang="ja-JP" altLang="ja-JP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1200" i="1" dirty="0"/>
              <a:t> </a:t>
            </a:r>
            <a:r>
              <a:rPr lang="en-US" altLang="ja-JP" sz="1200" i="1" dirty="0" smtClean="0"/>
              <a:t> </a:t>
            </a:r>
            <a:endParaRPr lang="ja-JP" altLang="ja-JP" sz="1200" dirty="0"/>
          </a:p>
          <a:p>
            <a:pPr marL="0" indent="0">
              <a:buNone/>
            </a:pPr>
            <a:r>
              <a:rPr lang="en-US" altLang="ja-JP" dirty="0"/>
              <a:t>In this inference, the answer to the question is already given in a premise. Therefore, the question is redundant. For this reason, Wiśniewski adds the following </a:t>
            </a:r>
            <a:r>
              <a:rPr lang="en-US" altLang="ja-JP" dirty="0" smtClean="0"/>
              <a:t>condition (C2).</a:t>
            </a: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54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323528" y="404664"/>
            <a:ext cx="8435280" cy="5976664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en-US" altLang="ja-JP" sz="3200" dirty="0" smtClean="0">
                <a:solidFill>
                  <a:srgbClr val="C00000"/>
                </a:solidFill>
              </a:rPr>
              <a:t>(</a:t>
            </a:r>
            <a:r>
              <a:rPr lang="en-US" altLang="ja-JP" sz="3200" dirty="0">
                <a:solidFill>
                  <a:srgbClr val="C00000"/>
                </a:solidFill>
              </a:rPr>
              <a:t>C2) (Informativeness) The question that is a conclusion must be </a:t>
            </a:r>
            <a:r>
              <a:rPr lang="en-US" altLang="ja-JP" sz="3200" i="1" u="sng" dirty="0">
                <a:solidFill>
                  <a:srgbClr val="C00000"/>
                </a:solidFill>
              </a:rPr>
              <a:t>informative</a:t>
            </a:r>
            <a:r>
              <a:rPr lang="en-US" altLang="ja-JP" sz="3200" dirty="0">
                <a:solidFill>
                  <a:srgbClr val="C00000"/>
                </a:solidFill>
              </a:rPr>
              <a:t> relative to the premises</a:t>
            </a:r>
            <a:r>
              <a:rPr lang="en-US" altLang="ja-JP" sz="3200" dirty="0" smtClean="0">
                <a:solidFill>
                  <a:srgbClr val="C00000"/>
                </a:solidFill>
              </a:rPr>
              <a:t>.</a:t>
            </a:r>
            <a:r>
              <a:rPr lang="en-US" altLang="ja-JP" sz="3200" i="1" dirty="0">
                <a:solidFill>
                  <a:srgbClr val="C00000"/>
                </a:solidFill>
              </a:rPr>
              <a:t> </a:t>
            </a:r>
            <a:r>
              <a:rPr lang="en-US" altLang="ja-JP" sz="2200" i="1" dirty="0">
                <a:solidFill>
                  <a:srgbClr val="C00000"/>
                </a:solidFill>
              </a:rPr>
              <a:t>(</a:t>
            </a:r>
            <a:r>
              <a:rPr lang="x-none" altLang="ja-JP" sz="2200" i="1" dirty="0">
                <a:solidFill>
                  <a:srgbClr val="C00000"/>
                </a:solidFill>
              </a:rPr>
              <a:t>Ibid.</a:t>
            </a:r>
            <a:r>
              <a:rPr lang="x-none" altLang="ja-JP" sz="2200" dirty="0">
                <a:solidFill>
                  <a:srgbClr val="C00000"/>
                </a:solidFill>
              </a:rPr>
              <a:t> p. 51.</a:t>
            </a:r>
            <a:r>
              <a:rPr lang="en-US" altLang="ja-JP" sz="2200" dirty="0">
                <a:solidFill>
                  <a:srgbClr val="C00000"/>
                </a:solidFill>
              </a:rPr>
              <a:t>)</a:t>
            </a:r>
            <a:endParaRPr lang="ja-JP" altLang="ja-JP" sz="2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1100" dirty="0" smtClean="0"/>
              <a:t>  </a:t>
            </a:r>
            <a:endParaRPr lang="ja-JP" altLang="ja-JP" sz="1100" dirty="0"/>
          </a:p>
          <a:p>
            <a:pPr marL="0" indent="0">
              <a:buNone/>
            </a:pPr>
            <a:r>
              <a:rPr lang="en-US" altLang="ja-JP" dirty="0"/>
              <a:t>He defines </a:t>
            </a:r>
            <a:r>
              <a:rPr lang="en-US" altLang="ja-JP" i="1" dirty="0">
                <a:solidFill>
                  <a:srgbClr val="FF0000"/>
                </a:solidFill>
              </a:rPr>
              <a:t>informativeness</a:t>
            </a:r>
            <a:r>
              <a:rPr lang="en-US" altLang="ja-JP" dirty="0"/>
              <a:t> as </a:t>
            </a:r>
            <a:r>
              <a:rPr lang="en-US" altLang="ja-JP" dirty="0">
                <a:solidFill>
                  <a:srgbClr val="FF0000"/>
                </a:solidFill>
              </a:rPr>
              <a:t>the lack of entailment of any </a:t>
            </a:r>
            <a:r>
              <a:rPr lang="en-US" altLang="ja-JP" u="sng" dirty="0">
                <a:solidFill>
                  <a:srgbClr val="FF0000"/>
                </a:solidFill>
              </a:rPr>
              <a:t>direct answer </a:t>
            </a:r>
            <a:r>
              <a:rPr lang="en-US" altLang="ja-JP" dirty="0"/>
              <a:t>from the premises</a:t>
            </a:r>
            <a:r>
              <a:rPr lang="en-US" altLang="ja-JP" dirty="0" smtClean="0"/>
              <a:t>. </a:t>
            </a:r>
            <a:r>
              <a:rPr lang="en-US" altLang="ja-JP" sz="2000" dirty="0" smtClean="0"/>
              <a:t>(Cf. </a:t>
            </a:r>
            <a:r>
              <a:rPr lang="x-none" altLang="ja-JP" sz="2000" i="1" dirty="0" smtClean="0"/>
              <a:t>bid</a:t>
            </a:r>
            <a:r>
              <a:rPr lang="x-none" altLang="ja-JP" sz="2000" i="1" dirty="0"/>
              <a:t>.</a:t>
            </a:r>
            <a:r>
              <a:rPr lang="x-none" altLang="ja-JP" sz="2000" dirty="0"/>
              <a:t> p. 51</a:t>
            </a:r>
            <a:r>
              <a:rPr lang="x-none" altLang="ja-JP" sz="2000" dirty="0" smtClean="0"/>
              <a:t>.</a:t>
            </a:r>
            <a:r>
              <a:rPr lang="en-US" altLang="ja-JP" sz="2000" dirty="0" smtClean="0"/>
              <a:t>)</a:t>
            </a:r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9968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800" b="1" dirty="0"/>
              <a:t>2.2  Second kind of </a:t>
            </a:r>
            <a:r>
              <a:rPr lang="en-US" altLang="ja-JP" sz="2800" b="1" i="1" dirty="0"/>
              <a:t>erotetic inference</a:t>
            </a:r>
            <a:endParaRPr lang="ja-JP" altLang="ja-JP" sz="2800" b="1" i="1" dirty="0"/>
          </a:p>
          <a:p>
            <a:pPr marL="0" indent="0">
              <a:buNone/>
            </a:pPr>
            <a:r>
              <a:rPr lang="en-US" altLang="ja-JP" sz="2800" dirty="0"/>
              <a:t>The second kind of </a:t>
            </a:r>
            <a:r>
              <a:rPr lang="en-US" altLang="ja-JP" sz="2800" dirty="0">
                <a:solidFill>
                  <a:srgbClr val="FF0000"/>
                </a:solidFill>
              </a:rPr>
              <a:t>erotetic inference </a:t>
            </a:r>
            <a:r>
              <a:rPr lang="en-US" altLang="ja-JP" sz="2800" dirty="0"/>
              <a:t>has a question and declarative sentences as </a:t>
            </a:r>
            <a:r>
              <a:rPr lang="en-US" altLang="ja-JP" sz="2800" dirty="0" smtClean="0"/>
              <a:t>premises </a:t>
            </a:r>
            <a:r>
              <a:rPr lang="en-US" altLang="ja-JP" sz="2800" dirty="0"/>
              <a:t>and a question as a </a:t>
            </a:r>
            <a:r>
              <a:rPr lang="en-US" altLang="ja-JP" sz="2800" dirty="0" smtClean="0"/>
              <a:t>conclusion, </a:t>
            </a:r>
            <a:r>
              <a:rPr lang="en-US" altLang="ja-JP" sz="2800" dirty="0"/>
              <a:t>as in the following inference:</a:t>
            </a:r>
          </a:p>
          <a:p>
            <a:pPr marL="400050" lvl="1" indent="0">
              <a:buNone/>
            </a:pPr>
            <a:r>
              <a:rPr lang="ja-JP" altLang="en-US" i="1" dirty="0"/>
              <a:t>　　</a:t>
            </a:r>
            <a:r>
              <a:rPr lang="en-US" altLang="ja-JP" i="1" dirty="0">
                <a:solidFill>
                  <a:srgbClr val="C00000"/>
                </a:solidFill>
              </a:rPr>
              <a:t>Where did she go?</a:t>
            </a:r>
            <a:endParaRPr lang="ja-JP" altLang="ja-JP" dirty="0">
              <a:solidFill>
                <a:srgbClr val="C00000"/>
              </a:solidFill>
            </a:endParaRPr>
          </a:p>
          <a:p>
            <a:pPr marL="400050" lvl="1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If she took her famous umbrella, then she </a:t>
            </a:r>
            <a:r>
              <a:rPr lang="ja-JP" altLang="en-US" dirty="0"/>
              <a:t>　　　</a:t>
            </a:r>
            <a:endParaRPr lang="en-US" altLang="ja-JP" dirty="0"/>
          </a:p>
          <a:p>
            <a:pPr marL="400050" lvl="1" indent="0">
              <a:buNone/>
            </a:pPr>
            <a:r>
              <a:rPr lang="ja-JP" altLang="en-US" dirty="0"/>
              <a:t>　　</a:t>
            </a:r>
            <a:r>
              <a:rPr lang="ja-JP" altLang="en-US" dirty="0" smtClean="0"/>
              <a:t>  </a:t>
            </a:r>
            <a:r>
              <a:rPr lang="en-US" altLang="ja-JP" dirty="0" smtClean="0"/>
              <a:t>went </a:t>
            </a:r>
            <a:r>
              <a:rPr lang="en-US" altLang="ja-JP" dirty="0"/>
              <a:t>to London; otherwise, she went to </a:t>
            </a:r>
          </a:p>
          <a:p>
            <a:pPr marL="400050" lvl="1" indent="0">
              <a:buNone/>
            </a:pPr>
            <a:r>
              <a:rPr lang="ja-JP" altLang="en-US" u="sng" dirty="0"/>
              <a:t>　　</a:t>
            </a:r>
            <a:r>
              <a:rPr lang="ja-JP" altLang="en-US" u="sng" dirty="0" smtClean="0"/>
              <a:t>  </a:t>
            </a:r>
            <a:r>
              <a:rPr lang="en-US" altLang="ja-JP" u="sng" dirty="0" smtClean="0"/>
              <a:t>Paris </a:t>
            </a:r>
            <a:r>
              <a:rPr lang="en-US" altLang="ja-JP" u="sng" dirty="0"/>
              <a:t>or</a:t>
            </a:r>
            <a:r>
              <a:rPr lang="ja-JP" altLang="en-US" u="sng" dirty="0"/>
              <a:t> </a:t>
            </a:r>
            <a:r>
              <a:rPr lang="en-US" altLang="ja-JP" u="sng" dirty="0"/>
              <a:t>Moscow.                                        .                                      </a:t>
            </a:r>
            <a:endParaRPr lang="ja-JP" altLang="ja-JP" dirty="0"/>
          </a:p>
          <a:p>
            <a:pPr marL="0" indent="0">
              <a:buNone/>
            </a:pPr>
            <a:r>
              <a:rPr lang="ja-JP" altLang="ja-JP" sz="2800" i="1" dirty="0"/>
              <a:t>　</a:t>
            </a:r>
            <a:r>
              <a:rPr lang="en-US" altLang="ja-JP" sz="2800" i="1" dirty="0"/>
              <a:t>  </a:t>
            </a:r>
            <a:r>
              <a:rPr lang="ja-JP" altLang="en-US" sz="2800" i="1" dirty="0"/>
              <a:t>∴ </a:t>
            </a:r>
            <a:r>
              <a:rPr lang="en-US" altLang="ja-JP" sz="2800" i="1" dirty="0">
                <a:solidFill>
                  <a:srgbClr val="C00000"/>
                </a:solidFill>
              </a:rPr>
              <a:t>Did she take her famous umbrella?</a:t>
            </a:r>
            <a:endParaRPr lang="ja-JP" altLang="ja-JP" sz="2800" dirty="0">
              <a:solidFill>
                <a:srgbClr val="C00000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1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 smtClean="0"/>
              <a:t>He raises two </a:t>
            </a:r>
            <a:r>
              <a:rPr lang="en-US" altLang="ja-JP" dirty="0"/>
              <a:t>necessary conditions for the validity of the second type of erotetic inference.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sz="1050" dirty="0"/>
              <a:t> </a:t>
            </a:r>
            <a:r>
              <a:rPr lang="en-US" altLang="ja-JP" sz="1050" dirty="0" smtClean="0"/>
              <a:t>  </a:t>
            </a:r>
            <a:endParaRPr lang="ja-JP" altLang="ja-JP" sz="1050" dirty="0"/>
          </a:p>
          <a:p>
            <a:pPr marL="400050" lvl="1" indent="0">
              <a:buNone/>
            </a:pPr>
            <a:r>
              <a:rPr lang="en-US" altLang="ja-JP" sz="3200" dirty="0">
                <a:solidFill>
                  <a:srgbClr val="C00000"/>
                </a:solidFill>
              </a:rPr>
              <a:t> (C3) (Transmission of soundness/truth into soundness) If the initial question is sound and all the declarative premises are true, then the question that is the conclusion must be sound.</a:t>
            </a:r>
            <a:endParaRPr lang="ja-JP" altLang="ja-JP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1050" dirty="0"/>
              <a:t> </a:t>
            </a:r>
            <a:r>
              <a:rPr lang="en-US" altLang="ja-JP" sz="1050" dirty="0" smtClean="0"/>
              <a:t> </a:t>
            </a:r>
            <a:endParaRPr lang="ja-JP" altLang="ja-JP" sz="1050" dirty="0"/>
          </a:p>
          <a:p>
            <a:pPr marL="0" indent="0">
              <a:buNone/>
            </a:pPr>
            <a:r>
              <a:rPr lang="en-US" altLang="ja-JP" sz="2400" dirty="0" smtClean="0"/>
              <a:t>(</a:t>
            </a:r>
            <a:r>
              <a:rPr lang="x-none" altLang="ja-JP" sz="2400" i="1" dirty="0" smtClean="0"/>
              <a:t>Ibid</a:t>
            </a:r>
            <a:r>
              <a:rPr lang="x-none" altLang="ja-JP" sz="2400" i="1" dirty="0"/>
              <a:t>.</a:t>
            </a:r>
            <a:r>
              <a:rPr lang="x-none" altLang="ja-JP" sz="2400" dirty="0"/>
              <a:t> p. 52</a:t>
            </a:r>
            <a:r>
              <a:rPr lang="x-none" altLang="ja-JP" sz="2400" dirty="0" smtClean="0"/>
              <a:t>.</a:t>
            </a:r>
            <a:r>
              <a:rPr lang="en-US" altLang="ja-JP" sz="2400" dirty="0" smtClean="0"/>
              <a:t>)</a:t>
            </a:r>
            <a:endParaRPr lang="ja-JP" altLang="ja-JP" sz="24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1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251520" y="548680"/>
            <a:ext cx="8784976" cy="557748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ja-JP" dirty="0"/>
              <a:t>However, (C3) is </a:t>
            </a:r>
            <a:r>
              <a:rPr lang="en-US" altLang="ja-JP" dirty="0" smtClean="0"/>
              <a:t>insufficient </a:t>
            </a:r>
            <a:r>
              <a:rPr lang="en-US" altLang="ja-JP" dirty="0"/>
              <a:t>because the following inference that meets with (C3) is problematic.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sz="900" dirty="0" smtClean="0"/>
              <a:t>    </a:t>
            </a:r>
            <a:endParaRPr lang="ja-JP" altLang="ja-JP" sz="900" dirty="0"/>
          </a:p>
          <a:p>
            <a:pPr marL="0" indent="0">
              <a:buNone/>
            </a:pPr>
            <a:r>
              <a:rPr lang="en-US" altLang="ja-JP" i="1" dirty="0"/>
              <a:t>        </a:t>
            </a:r>
            <a:r>
              <a:rPr lang="en-US" altLang="ja-JP" i="1" dirty="0">
                <a:solidFill>
                  <a:srgbClr val="C00000"/>
                </a:solidFill>
              </a:rPr>
              <a:t>Is she a logician?</a:t>
            </a:r>
            <a:endParaRPr lang="en-US" altLang="ja-JP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u="sng" dirty="0"/>
              <a:t>        Some philosophers are logicians, and some are not.   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dirty="0"/>
              <a:t>   </a:t>
            </a:r>
            <a:r>
              <a:rPr lang="ja-JP" altLang="en-US" dirty="0"/>
              <a:t>∴ </a:t>
            </a:r>
            <a:r>
              <a:rPr lang="en-US" altLang="ja-JP" i="1" dirty="0">
                <a:solidFill>
                  <a:srgbClr val="C00000"/>
                </a:solidFill>
              </a:rPr>
              <a:t>Is she a philosopher?</a:t>
            </a:r>
            <a:endParaRPr lang="ja-JP" altLang="ja-JP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100" dirty="0" smtClean="0"/>
              <a:t>     </a:t>
            </a:r>
            <a:r>
              <a:rPr lang="en-US" altLang="ja-JP" sz="1700" dirty="0" smtClean="0"/>
              <a:t>  </a:t>
            </a:r>
            <a:endParaRPr lang="ja-JP" altLang="ja-JP" sz="1700" dirty="0"/>
          </a:p>
          <a:p>
            <a:pPr marL="0" indent="0">
              <a:buNone/>
            </a:pPr>
            <a:r>
              <a:rPr lang="en-US" altLang="ja-JP" dirty="0" smtClean="0"/>
              <a:t>In this case, even </a:t>
            </a:r>
            <a:r>
              <a:rPr lang="en-US" altLang="ja-JP" dirty="0"/>
              <a:t>if we do arrive at an answer to the question in the conclusion, we do not necessarily have an answer to the initial question. </a:t>
            </a:r>
            <a:r>
              <a:rPr lang="en-US" altLang="ja-JP" dirty="0" smtClean="0"/>
              <a:t>So the question as conclusion is not useful for answering the question as premise.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1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669360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2800" dirty="0"/>
              <a:t>Wiśniewski formalizes the second condition as follows.</a:t>
            </a:r>
            <a:endParaRPr lang="ja-JP" altLang="ja-JP" sz="2800" dirty="0"/>
          </a:p>
          <a:p>
            <a:pPr marL="0" indent="0">
              <a:buNone/>
            </a:pPr>
            <a:r>
              <a:rPr lang="en-US" altLang="ja-JP" sz="900" dirty="0"/>
              <a:t> </a:t>
            </a:r>
            <a:r>
              <a:rPr lang="en-US" altLang="ja-JP" sz="900" dirty="0" smtClean="0"/>
              <a:t>  </a:t>
            </a:r>
            <a:r>
              <a:rPr lang="en-US" altLang="ja-JP" sz="2800" dirty="0" smtClean="0">
                <a:solidFill>
                  <a:srgbClr val="C00000"/>
                </a:solidFill>
              </a:rPr>
              <a:t>(</a:t>
            </a:r>
            <a:r>
              <a:rPr lang="en-US" altLang="ja-JP" sz="2800" dirty="0">
                <a:solidFill>
                  <a:srgbClr val="C00000"/>
                </a:solidFill>
              </a:rPr>
              <a:t>C4) (Open-minded cognitive usefulness)</a:t>
            </a:r>
          </a:p>
          <a:p>
            <a:pPr marL="400050" lvl="1" indent="0">
              <a:buNone/>
            </a:pPr>
            <a:r>
              <a:rPr lang="en-US" altLang="ja-JP" dirty="0">
                <a:solidFill>
                  <a:srgbClr val="C00000"/>
                </a:solidFill>
              </a:rPr>
              <a:t>For each direct answer</a:t>
            </a:r>
            <a:r>
              <a:rPr lang="en-US" altLang="ja-JP" i="1" dirty="0">
                <a:solidFill>
                  <a:srgbClr val="C00000"/>
                </a:solidFill>
              </a:rPr>
              <a:t> B </a:t>
            </a:r>
            <a:r>
              <a:rPr lang="en-US" altLang="ja-JP" dirty="0">
                <a:solidFill>
                  <a:srgbClr val="C00000"/>
                </a:solidFill>
              </a:rPr>
              <a:t>to a question that is a conclusion,</a:t>
            </a:r>
            <a:r>
              <a:rPr lang="ja-JP" altLang="en-US" dirty="0">
                <a:solidFill>
                  <a:srgbClr val="C00000"/>
                </a:solidFill>
              </a:rPr>
              <a:t> </a:t>
            </a:r>
            <a:r>
              <a:rPr lang="en-US" altLang="ja-JP" dirty="0">
                <a:solidFill>
                  <a:srgbClr val="C00000"/>
                </a:solidFill>
              </a:rPr>
              <a:t>there exists a non-empty proper subset </a:t>
            </a:r>
            <a:r>
              <a:rPr lang="en-US" altLang="ja-JP" i="1" dirty="0">
                <a:solidFill>
                  <a:srgbClr val="C00000"/>
                </a:solidFill>
              </a:rPr>
              <a:t>Y </a:t>
            </a:r>
            <a:r>
              <a:rPr lang="en-US" altLang="ja-JP" dirty="0">
                <a:solidFill>
                  <a:srgbClr val="C00000"/>
                </a:solidFill>
              </a:rPr>
              <a:t>of the set of direct answers to the initial question, such that the following condition holds:</a:t>
            </a:r>
            <a:endParaRPr lang="ja-JP" altLang="ja-JP" dirty="0">
              <a:solidFill>
                <a:srgbClr val="C00000"/>
              </a:solidFill>
            </a:endParaRPr>
          </a:p>
          <a:p>
            <a:pPr marL="800100" lvl="2" indent="0">
              <a:buNone/>
            </a:pPr>
            <a:r>
              <a:rPr lang="en-US" altLang="ja-JP" sz="2800" dirty="0">
                <a:solidFill>
                  <a:srgbClr val="C00000"/>
                </a:solidFill>
              </a:rPr>
              <a:t> (♣) if </a:t>
            </a:r>
            <a:r>
              <a:rPr lang="en-US" altLang="ja-JP" sz="2800" i="1" dirty="0">
                <a:solidFill>
                  <a:srgbClr val="C00000"/>
                </a:solidFill>
              </a:rPr>
              <a:t>B</a:t>
            </a:r>
            <a:r>
              <a:rPr lang="en-US" altLang="ja-JP" sz="2800" dirty="0">
                <a:solidFill>
                  <a:srgbClr val="C00000"/>
                </a:solidFill>
              </a:rPr>
              <a:t> and all the declarative premises are true, then at least one direct answer </a:t>
            </a:r>
            <a:r>
              <a:rPr lang="en-US" altLang="ja-JP" sz="2800" i="1" dirty="0">
                <a:solidFill>
                  <a:srgbClr val="C00000"/>
                </a:solidFill>
              </a:rPr>
              <a:t>A</a:t>
            </a:r>
            <a:r>
              <a:rPr lang="en-US" altLang="ja-JP" sz="2800" dirty="0">
                <a:solidFill>
                  <a:srgbClr val="C00000"/>
                </a:solidFill>
              </a:rPr>
              <a:t>∊</a:t>
            </a:r>
            <a:r>
              <a:rPr lang="en-US" altLang="ja-JP" sz="2800" i="1" dirty="0">
                <a:solidFill>
                  <a:srgbClr val="C00000"/>
                </a:solidFill>
              </a:rPr>
              <a:t>Y</a:t>
            </a:r>
            <a:r>
              <a:rPr lang="en-US" altLang="ja-JP" sz="2800" dirty="0">
                <a:solidFill>
                  <a:srgbClr val="C00000"/>
                </a:solidFill>
              </a:rPr>
              <a:t> to the initial </a:t>
            </a:r>
            <a:r>
              <a:rPr lang="en-US" altLang="ja-JP" sz="2800" dirty="0" smtClean="0">
                <a:solidFill>
                  <a:srgbClr val="C00000"/>
                </a:solidFill>
              </a:rPr>
              <a:t>question must be true. </a:t>
            </a:r>
            <a:r>
              <a:rPr lang="en-US" altLang="ja-JP" sz="2000" dirty="0" smtClean="0">
                <a:solidFill>
                  <a:srgbClr val="C00000"/>
                </a:solidFill>
              </a:rPr>
              <a:t>(</a:t>
            </a:r>
            <a:r>
              <a:rPr lang="en-US" altLang="ja-JP" sz="2000" i="1" dirty="0" smtClean="0">
                <a:solidFill>
                  <a:srgbClr val="C00000"/>
                </a:solidFill>
              </a:rPr>
              <a:t>Ibid. </a:t>
            </a:r>
            <a:r>
              <a:rPr lang="en-US" altLang="ja-JP" sz="2000" dirty="0" smtClean="0">
                <a:solidFill>
                  <a:srgbClr val="C00000"/>
                </a:solidFill>
              </a:rPr>
              <a:t>p. 53)</a:t>
            </a:r>
          </a:p>
          <a:p>
            <a:pPr marL="800100" lvl="2" indent="0">
              <a:buNone/>
            </a:pPr>
            <a:r>
              <a:rPr lang="en-US" altLang="ja-JP" sz="1200" dirty="0" smtClean="0">
                <a:solidFill>
                  <a:srgbClr val="C00000"/>
                </a:solidFill>
              </a:rPr>
              <a:t>    </a:t>
            </a:r>
          </a:p>
          <a:p>
            <a:pPr marL="0" indent="0">
              <a:buNone/>
            </a:pPr>
            <a:r>
              <a:rPr lang="en-US" altLang="ja-JP" sz="2800" dirty="0" smtClean="0"/>
              <a:t>(C4) means that the answer to the question as a conclusion must be useful to answer the initial question as a premise. </a:t>
            </a:r>
            <a:endParaRPr lang="en-US" altLang="ja-JP" sz="1800" dirty="0" smtClean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270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 smtClean="0"/>
              <a:t>3 Question-Answer Inference (QA Inference)</a:t>
            </a:r>
          </a:p>
          <a:p>
            <a:pPr marL="0" indent="0">
              <a:buNone/>
            </a:pPr>
            <a:r>
              <a:rPr lang="en-US" altLang="ja-JP" dirty="0" smtClean="0"/>
              <a:t>In </a:t>
            </a:r>
            <a:r>
              <a:rPr lang="en-US" altLang="ja-JP" dirty="0"/>
              <a:t>the first section</a:t>
            </a:r>
            <a:r>
              <a:rPr lang="en-US" altLang="ja-JP" dirty="0" smtClean="0"/>
              <a:t>, I argued that an </a:t>
            </a:r>
            <a:r>
              <a:rPr lang="en-US" altLang="ja-JP" dirty="0"/>
              <a:t>inference can have many sentences as candidates for its conclusion. Therefore, </a:t>
            </a:r>
            <a:r>
              <a:rPr lang="en-US" altLang="ja-JP" dirty="0" smtClean="0"/>
              <a:t>we </a:t>
            </a:r>
            <a:r>
              <a:rPr lang="en-US" altLang="ja-JP" dirty="0"/>
              <a:t>must </a:t>
            </a:r>
            <a:r>
              <a:rPr lang="en-US" altLang="ja-JP" i="1" dirty="0">
                <a:solidFill>
                  <a:srgbClr val="FF0000"/>
                </a:solidFill>
              </a:rPr>
              <a:t>presuppose</a:t>
            </a: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lang="en-US" altLang="ja-JP" dirty="0"/>
              <a:t>a </a:t>
            </a:r>
            <a:r>
              <a:rPr lang="en-US" altLang="ja-JP" dirty="0" smtClean="0"/>
              <a:t>question to </a:t>
            </a:r>
            <a:r>
              <a:rPr lang="en-US" altLang="ja-JP" dirty="0"/>
              <a:t>select one sentence as its </a:t>
            </a:r>
            <a:r>
              <a:rPr lang="en-US" altLang="ja-JP" dirty="0" smtClean="0"/>
              <a:t>conclusion </a:t>
            </a:r>
            <a:r>
              <a:rPr lang="en-US" altLang="ja-JP" dirty="0"/>
              <a:t>. 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In </a:t>
            </a:r>
            <a:r>
              <a:rPr lang="en-US" altLang="ja-JP" dirty="0"/>
              <a:t>the </a:t>
            </a:r>
            <a:r>
              <a:rPr lang="en-US" altLang="ja-JP" dirty="0" err="1"/>
              <a:t>Wiśniewski’s</a:t>
            </a:r>
            <a:r>
              <a:rPr lang="en-US" altLang="ja-JP" dirty="0"/>
              <a:t> </a:t>
            </a:r>
            <a:r>
              <a:rPr lang="en-US" altLang="ja-JP" dirty="0" err="1" smtClean="0"/>
              <a:t>erotetic</a:t>
            </a:r>
            <a:r>
              <a:rPr lang="en-US" altLang="ja-JP" dirty="0" smtClean="0"/>
              <a:t> inference a conclusion is a question.  </a:t>
            </a:r>
            <a:r>
              <a:rPr lang="en-US" altLang="ja-JP" dirty="0" smtClean="0">
                <a:solidFill>
                  <a:srgbClr val="FF0000"/>
                </a:solidFill>
              </a:rPr>
              <a:t>So also in the </a:t>
            </a:r>
            <a:r>
              <a:rPr lang="en-US" altLang="ja-JP" dirty="0" err="1" smtClean="0">
                <a:solidFill>
                  <a:srgbClr val="FF0000"/>
                </a:solidFill>
              </a:rPr>
              <a:t>erotetic</a:t>
            </a:r>
            <a:r>
              <a:rPr lang="en-US" altLang="ja-JP" dirty="0" smtClean="0">
                <a:solidFill>
                  <a:srgbClr val="FF0000"/>
                </a:solidFill>
              </a:rPr>
              <a:t> inference we have many questions as candidates for its conclusion.</a:t>
            </a:r>
          </a:p>
          <a:p>
            <a:pPr marL="0" indent="0">
              <a:buNone/>
            </a:pPr>
            <a:r>
              <a:rPr lang="en-US" altLang="ja-JP" sz="1400" dirty="0"/>
              <a:t> </a:t>
            </a:r>
            <a:r>
              <a:rPr lang="en-US" altLang="ja-JP" sz="400" dirty="0" smtClean="0"/>
              <a:t>   </a:t>
            </a:r>
            <a:endParaRPr lang="ja-JP" altLang="ja-JP" sz="400" dirty="0"/>
          </a:p>
          <a:p>
            <a:pPr marL="0" indent="0">
              <a:buNone/>
            </a:pPr>
            <a:r>
              <a:rPr lang="ja-JP" altLang="ja-JP" u="sng" dirty="0"/>
              <a:t>　　</a:t>
            </a:r>
            <a:r>
              <a:rPr lang="ja-JP" altLang="en-US" u="sng" dirty="0"/>
              <a:t>　</a:t>
            </a: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1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107504" y="548680"/>
            <a:ext cx="9036496" cy="61206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sz="2800" b="1" dirty="0"/>
              <a:t>3.1 The first kind of </a:t>
            </a:r>
            <a:r>
              <a:rPr lang="en-US" altLang="ja-JP" sz="2800" b="1" dirty="0" err="1"/>
              <a:t>erotetic</a:t>
            </a:r>
            <a:r>
              <a:rPr lang="en-US" altLang="ja-JP" sz="2800" b="1" dirty="0"/>
              <a:t> inference </a:t>
            </a:r>
            <a:r>
              <a:rPr lang="en-US" altLang="ja-JP" sz="2800" b="1" i="1" dirty="0"/>
              <a:t>presupposes</a:t>
            </a:r>
            <a:r>
              <a:rPr lang="en-US" altLang="ja-JP" sz="2800" b="1" dirty="0"/>
              <a:t> a question.</a:t>
            </a:r>
            <a:endParaRPr lang="ja-JP" altLang="ja-JP" sz="2800" b="1" dirty="0"/>
          </a:p>
          <a:p>
            <a:pPr marL="0" indent="0">
              <a:buNone/>
            </a:pPr>
            <a:r>
              <a:rPr lang="en-US" altLang="ja-JP" sz="1200" dirty="0" smtClean="0"/>
              <a:t>  </a:t>
            </a:r>
          </a:p>
          <a:p>
            <a:pPr marL="0" indent="0">
              <a:buNone/>
            </a:pPr>
            <a:r>
              <a:rPr lang="en-US" altLang="ja-JP" sz="2800" dirty="0" smtClean="0"/>
              <a:t>The following is one of the </a:t>
            </a:r>
            <a:r>
              <a:rPr lang="en-US" altLang="ja-JP" sz="2800" dirty="0"/>
              <a:t>first kind of </a:t>
            </a:r>
            <a:r>
              <a:rPr lang="en-US" altLang="ja-JP" sz="2800" dirty="0" err="1"/>
              <a:t>erotetic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inferences.</a:t>
            </a:r>
          </a:p>
          <a:p>
            <a:pPr marL="0" indent="0">
              <a:buNone/>
            </a:pPr>
            <a:r>
              <a:rPr lang="en-US" altLang="ja-JP" sz="1200" u="sng" dirty="0" smtClean="0"/>
              <a:t>  </a:t>
            </a:r>
          </a:p>
          <a:p>
            <a:pPr marL="0" indent="0">
              <a:buNone/>
            </a:pPr>
            <a:r>
              <a:rPr lang="ja-JP" altLang="ja-JP" sz="2800" u="sng" dirty="0"/>
              <a:t>　　</a:t>
            </a:r>
            <a:r>
              <a:rPr lang="ja-JP" altLang="en-US" sz="2800" u="sng" dirty="0"/>
              <a:t>　</a:t>
            </a:r>
            <a:r>
              <a:rPr lang="en-US" altLang="ja-JP" sz="2800" u="sng" dirty="0"/>
              <a:t>An organization carried out the assassination of JFK. </a:t>
            </a:r>
            <a:r>
              <a:rPr lang="ja-JP" altLang="ja-JP" sz="2800" u="sng" dirty="0"/>
              <a:t>　　 </a:t>
            </a:r>
            <a:endParaRPr lang="ja-JP" altLang="ja-JP" sz="2800" dirty="0"/>
          </a:p>
          <a:p>
            <a:pPr marL="0" indent="0">
              <a:buNone/>
            </a:pPr>
            <a:r>
              <a:rPr lang="ja-JP" altLang="en-US" sz="2800" i="1" dirty="0"/>
              <a:t>　∴ </a:t>
            </a:r>
            <a:r>
              <a:rPr lang="en-US" altLang="ja-JP" sz="2800" i="1" dirty="0">
                <a:solidFill>
                  <a:srgbClr val="C00000"/>
                </a:solidFill>
              </a:rPr>
              <a:t>Which organization carried out the assassination of   </a:t>
            </a:r>
          </a:p>
          <a:p>
            <a:pPr marL="0" indent="0">
              <a:buNone/>
            </a:pPr>
            <a:r>
              <a:rPr lang="en-US" altLang="ja-JP" sz="2800" i="1" dirty="0">
                <a:solidFill>
                  <a:srgbClr val="C00000"/>
                </a:solidFill>
              </a:rPr>
              <a:t>           JFK?</a:t>
            </a:r>
            <a:endParaRPr lang="ja-JP" altLang="ja-JP" sz="28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1200" dirty="0" smtClean="0"/>
              <a:t> </a:t>
            </a:r>
          </a:p>
          <a:p>
            <a:pPr marL="0" indent="0">
              <a:buNone/>
            </a:pPr>
            <a:r>
              <a:rPr lang="en-US" altLang="ja-JP" sz="2800" dirty="0" smtClean="0"/>
              <a:t>This inference can </a:t>
            </a:r>
            <a:r>
              <a:rPr lang="en-US" altLang="ja-JP" sz="2800" dirty="0"/>
              <a:t>also have many questions as its conclusion, </a:t>
            </a:r>
            <a:r>
              <a:rPr lang="en-US" altLang="ja-JP" sz="2800" dirty="0" smtClean="0"/>
              <a:t>as </a:t>
            </a:r>
            <a:r>
              <a:rPr lang="en-US" altLang="ja-JP" sz="2800" dirty="0"/>
              <a:t>follows. </a:t>
            </a:r>
          </a:p>
          <a:p>
            <a:pPr marL="0" indent="0">
              <a:buNone/>
            </a:pPr>
            <a:r>
              <a:rPr lang="en-US" altLang="ja-JP" sz="2800" i="1" dirty="0" smtClean="0">
                <a:solidFill>
                  <a:srgbClr val="C00000"/>
                </a:solidFill>
              </a:rPr>
              <a:t>        How </a:t>
            </a:r>
            <a:r>
              <a:rPr lang="en-US" altLang="ja-JP" sz="2800" i="1" dirty="0">
                <a:solidFill>
                  <a:srgbClr val="C00000"/>
                </a:solidFill>
              </a:rPr>
              <a:t>did the organization carry out the assassination of  </a:t>
            </a:r>
          </a:p>
          <a:p>
            <a:pPr marL="0" indent="0">
              <a:buNone/>
            </a:pPr>
            <a:r>
              <a:rPr lang="en-US" altLang="ja-JP" sz="2800" i="1" dirty="0">
                <a:solidFill>
                  <a:srgbClr val="C00000"/>
                </a:solidFill>
              </a:rPr>
              <a:t>           JFK? </a:t>
            </a:r>
            <a:endParaRPr lang="ja-JP" altLang="ja-JP" sz="28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2800" i="1" dirty="0">
                <a:solidFill>
                  <a:srgbClr val="C00000"/>
                </a:solidFill>
              </a:rPr>
              <a:t>       Why didn’t this become public knowledge?</a:t>
            </a:r>
            <a:endParaRPr lang="ja-JP" altLang="ja-JP" sz="28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ja-JP" sz="2800" dirty="0" smtClean="0"/>
          </a:p>
          <a:p>
            <a:pPr marL="0" indent="0">
              <a:buNone/>
            </a:pPr>
            <a:endParaRPr lang="en-US" altLang="ja-JP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ja-JP" i="1" dirty="0"/>
          </a:p>
          <a:p>
            <a:pPr marL="0" indent="0">
              <a:buNone/>
            </a:pPr>
            <a:endParaRPr lang="en-US" altLang="ja-JP" i="1" dirty="0"/>
          </a:p>
          <a:p>
            <a:pPr marL="0" indent="0">
              <a:buNone/>
            </a:pPr>
            <a:endParaRPr lang="en-US" altLang="ja-JP" i="1" dirty="0"/>
          </a:p>
          <a:p>
            <a:pPr marL="0" indent="0">
              <a:buNone/>
            </a:pPr>
            <a:endParaRPr lang="en-US" altLang="ja-JP" i="1" dirty="0"/>
          </a:p>
          <a:p>
            <a:pPr marL="0" indent="0">
              <a:buNone/>
            </a:pP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59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0" y="188640"/>
            <a:ext cx="9036496" cy="659735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altLang="ja-JP" sz="5100" dirty="0" smtClean="0"/>
              <a:t>Then, why </a:t>
            </a:r>
            <a:r>
              <a:rPr lang="en-US" altLang="ja-JP" sz="5100" dirty="0"/>
              <a:t>does the question </a:t>
            </a:r>
            <a:r>
              <a:rPr lang="en-US" altLang="ja-JP" sz="5100" dirty="0">
                <a:solidFill>
                  <a:srgbClr val="C00000"/>
                </a:solidFill>
              </a:rPr>
              <a:t>“</a:t>
            </a:r>
            <a:r>
              <a:rPr lang="en-US" altLang="ja-JP" sz="5100" i="1" dirty="0">
                <a:solidFill>
                  <a:srgbClr val="C00000"/>
                </a:solidFill>
              </a:rPr>
              <a:t>Which organization carried out the </a:t>
            </a:r>
            <a:r>
              <a:rPr lang="en-US" altLang="ja-JP" sz="5100" i="1" dirty="0" smtClean="0">
                <a:solidFill>
                  <a:srgbClr val="C00000"/>
                </a:solidFill>
              </a:rPr>
              <a:t>assassination </a:t>
            </a:r>
            <a:r>
              <a:rPr lang="en-US" altLang="ja-JP" sz="5100" i="1" dirty="0">
                <a:solidFill>
                  <a:srgbClr val="C00000"/>
                </a:solidFill>
              </a:rPr>
              <a:t>of </a:t>
            </a:r>
            <a:r>
              <a:rPr lang="en-US" altLang="ja-JP" sz="5100" i="1" dirty="0" smtClean="0">
                <a:solidFill>
                  <a:srgbClr val="C00000"/>
                </a:solidFill>
              </a:rPr>
              <a:t>JFK</a:t>
            </a:r>
            <a:r>
              <a:rPr lang="en-US" altLang="ja-JP" sz="5100" i="1" dirty="0">
                <a:solidFill>
                  <a:srgbClr val="C00000"/>
                </a:solidFill>
              </a:rPr>
              <a:t>?”</a:t>
            </a:r>
            <a:r>
              <a:rPr lang="en-US" altLang="ja-JP" sz="5100" i="1" dirty="0" smtClean="0"/>
              <a:t> </a:t>
            </a:r>
            <a:r>
              <a:rPr lang="en-US" altLang="ja-JP" sz="5100" dirty="0"/>
              <a:t>become the conclusion in this case? </a:t>
            </a:r>
            <a:endParaRPr lang="en-US" altLang="ja-JP" sz="5100" dirty="0" smtClean="0"/>
          </a:p>
          <a:p>
            <a:pPr marL="0" indent="0">
              <a:buNone/>
            </a:pPr>
            <a:r>
              <a:rPr lang="en-US" altLang="ja-JP" sz="5100" dirty="0" smtClean="0"/>
              <a:t>We </a:t>
            </a:r>
            <a:r>
              <a:rPr lang="en-US" altLang="ja-JP" sz="5100" dirty="0"/>
              <a:t>can explain this by </a:t>
            </a:r>
            <a:r>
              <a:rPr lang="en-US" altLang="ja-JP" sz="5100" i="1" dirty="0"/>
              <a:t>presupposing</a:t>
            </a:r>
            <a:r>
              <a:rPr lang="en-US" altLang="ja-JP" sz="5100" dirty="0"/>
              <a:t> a question, such as the following:</a:t>
            </a:r>
            <a:endParaRPr lang="ja-JP" altLang="ja-JP" sz="5100" dirty="0"/>
          </a:p>
          <a:p>
            <a:pPr marL="0" indent="0">
              <a:buNone/>
            </a:pPr>
            <a:r>
              <a:rPr lang="en-US" altLang="ja-JP" sz="2900" dirty="0" smtClean="0"/>
              <a:t>  </a:t>
            </a:r>
            <a:r>
              <a:rPr lang="en-US" altLang="ja-JP" sz="1600" dirty="0" smtClean="0"/>
              <a:t>    </a:t>
            </a:r>
            <a:r>
              <a:rPr lang="en-US" altLang="ja-JP" sz="2900" dirty="0" smtClean="0"/>
              <a:t>     </a:t>
            </a:r>
            <a:endParaRPr lang="ja-JP" altLang="ja-JP" sz="2900" dirty="0"/>
          </a:p>
          <a:p>
            <a:pPr marL="0" indent="0">
              <a:buNone/>
            </a:pPr>
            <a:r>
              <a:rPr lang="en-US" altLang="ja-JP" sz="5100" i="1" dirty="0"/>
              <a:t>      </a:t>
            </a:r>
            <a:r>
              <a:rPr lang="en-US" altLang="ja-JP" sz="5100" i="1" dirty="0">
                <a:solidFill>
                  <a:srgbClr val="C00000"/>
                </a:solidFill>
              </a:rPr>
              <a:t>Who carried out the assassination of JFK? </a:t>
            </a:r>
            <a:endParaRPr lang="en-US" altLang="ja-JP" sz="51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ja-JP" sz="5100" u="sng" dirty="0"/>
              <a:t>　</a:t>
            </a:r>
            <a:r>
              <a:rPr lang="ja-JP" altLang="en-US" sz="5100" u="sng" dirty="0"/>
              <a:t>　</a:t>
            </a:r>
            <a:r>
              <a:rPr lang="en-US" altLang="ja-JP" sz="5100" u="sng" dirty="0"/>
              <a:t>An organization carried out the assassination of JFK. </a:t>
            </a:r>
            <a:r>
              <a:rPr lang="ja-JP" altLang="ja-JP" sz="5100" u="sng" dirty="0"/>
              <a:t>　　 </a:t>
            </a:r>
            <a:endParaRPr lang="ja-JP" altLang="ja-JP" sz="5100" dirty="0"/>
          </a:p>
          <a:p>
            <a:pPr marL="0" indent="0">
              <a:buNone/>
            </a:pPr>
            <a:r>
              <a:rPr lang="ja-JP" altLang="en-US" sz="5100" i="1" dirty="0"/>
              <a:t>∴ </a:t>
            </a:r>
            <a:r>
              <a:rPr lang="en-US" altLang="ja-JP" sz="5100" i="1" dirty="0">
                <a:solidFill>
                  <a:srgbClr val="C00000"/>
                </a:solidFill>
              </a:rPr>
              <a:t>Which organization carried out the assassination of   </a:t>
            </a:r>
          </a:p>
          <a:p>
            <a:pPr marL="0" indent="0">
              <a:buNone/>
            </a:pPr>
            <a:r>
              <a:rPr lang="en-US" altLang="ja-JP" sz="5100" i="1" dirty="0">
                <a:solidFill>
                  <a:srgbClr val="C00000"/>
                </a:solidFill>
              </a:rPr>
              <a:t>           JFK</a:t>
            </a:r>
            <a:r>
              <a:rPr lang="en-US" altLang="ja-JP" sz="5100" i="1" dirty="0" smtClean="0">
                <a:solidFill>
                  <a:srgbClr val="C00000"/>
                </a:solidFill>
              </a:rPr>
              <a:t>?</a:t>
            </a:r>
          </a:p>
          <a:p>
            <a:pPr marL="0" indent="0">
              <a:buNone/>
            </a:pPr>
            <a:r>
              <a:rPr lang="en-US" altLang="ja-JP" sz="2900" i="1" dirty="0" smtClean="0">
                <a:solidFill>
                  <a:srgbClr val="C00000"/>
                </a:solidFill>
              </a:rPr>
              <a:t>     </a:t>
            </a:r>
            <a:endParaRPr lang="en-US" altLang="ja-JP" sz="2900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5100" dirty="0" smtClean="0"/>
              <a:t>The question ‘</a:t>
            </a:r>
            <a:r>
              <a:rPr lang="en-US" altLang="ja-JP" sz="5100" i="1" dirty="0" smtClean="0">
                <a:solidFill>
                  <a:srgbClr val="C00000"/>
                </a:solidFill>
              </a:rPr>
              <a:t>Which </a:t>
            </a:r>
            <a:r>
              <a:rPr lang="en-US" altLang="ja-JP" sz="5100" i="1" dirty="0">
                <a:solidFill>
                  <a:srgbClr val="C00000"/>
                </a:solidFill>
              </a:rPr>
              <a:t>organization carried out the assassination of </a:t>
            </a:r>
            <a:r>
              <a:rPr lang="en-US" altLang="ja-JP" sz="5100" i="1" dirty="0" smtClean="0">
                <a:solidFill>
                  <a:srgbClr val="C00000"/>
                </a:solidFill>
              </a:rPr>
              <a:t>JFK?’ </a:t>
            </a:r>
            <a:r>
              <a:rPr lang="en-US" altLang="ja-JP" sz="5100" dirty="0" smtClean="0"/>
              <a:t>is selected, because it is cognitively useful to answer the question as a premise.</a:t>
            </a:r>
          </a:p>
          <a:p>
            <a:pPr marL="0" indent="0">
              <a:buNone/>
            </a:pPr>
            <a:r>
              <a:rPr lang="en-US" altLang="ja-JP" sz="5100" dirty="0" smtClean="0"/>
              <a:t>     </a:t>
            </a:r>
          </a:p>
          <a:p>
            <a:pPr marL="0" indent="0">
              <a:buNone/>
            </a:pPr>
            <a:endParaRPr lang="en-US" altLang="ja-JP" sz="1900" i="1" dirty="0" smtClean="0"/>
          </a:p>
          <a:p>
            <a:pPr marL="0" indent="0">
              <a:buNone/>
            </a:pPr>
            <a:endParaRPr lang="en-US" altLang="ja-JP" sz="2800" dirty="0" smtClean="0"/>
          </a:p>
          <a:p>
            <a:pPr marL="0" indent="0">
              <a:buNone/>
            </a:pPr>
            <a:endParaRPr lang="ja-JP" altLang="ja-JP" sz="2800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1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251520" y="332656"/>
            <a:ext cx="8229600" cy="6192688"/>
          </a:xfrm>
        </p:spPr>
        <p:txBody>
          <a:bodyPr>
            <a:normAutofit fontScale="92500"/>
          </a:bodyPr>
          <a:lstStyle/>
          <a:p>
            <a:r>
              <a:rPr kumimoji="1" lang="en-US" altLang="ja-JP" dirty="0"/>
              <a:t>Contents of talk</a:t>
            </a:r>
          </a:p>
          <a:p>
            <a:pPr marL="0" indent="0">
              <a:buNone/>
            </a:pPr>
            <a:r>
              <a:rPr lang="en-US" altLang="ja-JP" dirty="0" smtClean="0"/>
              <a:t>1  An </a:t>
            </a:r>
            <a:r>
              <a:rPr lang="en-US" altLang="ja-JP" dirty="0"/>
              <a:t>inference </a:t>
            </a:r>
            <a:r>
              <a:rPr lang="en-US" altLang="ja-JP" i="1" dirty="0"/>
              <a:t>presupposes </a:t>
            </a:r>
            <a:r>
              <a:rPr lang="en-US" altLang="ja-JP" dirty="0"/>
              <a:t>a </a:t>
            </a:r>
            <a:r>
              <a:rPr lang="en-US" altLang="ja-JP" dirty="0" smtClean="0"/>
              <a:t>question</a:t>
            </a:r>
          </a:p>
          <a:p>
            <a:pPr marL="800100" lvl="2" indent="0">
              <a:buNone/>
            </a:pPr>
            <a:r>
              <a:rPr lang="en-US" altLang="ja-JP" b="1" dirty="0"/>
              <a:t>1.1 A theoretical inference </a:t>
            </a:r>
            <a:r>
              <a:rPr lang="en-US" altLang="ja-JP" b="1" i="1" dirty="0"/>
              <a:t>presupposes </a:t>
            </a:r>
            <a:r>
              <a:rPr lang="en-US" altLang="ja-JP" b="1" dirty="0"/>
              <a:t>a theoretical question.</a:t>
            </a:r>
            <a:endParaRPr lang="ja-JP" altLang="ja-JP" b="1" dirty="0"/>
          </a:p>
          <a:p>
            <a:pPr marL="800100" lvl="2" indent="0">
              <a:buNone/>
            </a:pPr>
            <a:r>
              <a:rPr lang="en-US" altLang="ja-JP" b="1" dirty="0" smtClean="0"/>
              <a:t>1.2 </a:t>
            </a:r>
            <a:r>
              <a:rPr lang="en-US" altLang="ja-JP" b="1" dirty="0"/>
              <a:t>A practical inference </a:t>
            </a:r>
            <a:r>
              <a:rPr lang="en-US" altLang="ja-JP" b="1" i="1" dirty="0"/>
              <a:t>presupposes</a:t>
            </a:r>
            <a:r>
              <a:rPr lang="en-US" altLang="ja-JP" b="1" dirty="0"/>
              <a:t> a practical question</a:t>
            </a:r>
            <a:endParaRPr lang="ja-JP" altLang="ja-JP" b="1" dirty="0"/>
          </a:p>
          <a:p>
            <a:pPr marL="0" indent="0">
              <a:buNone/>
            </a:pPr>
            <a:r>
              <a:rPr lang="en-US" altLang="ja-JP" dirty="0" smtClean="0"/>
              <a:t>2  </a:t>
            </a:r>
            <a:r>
              <a:rPr lang="en-US" altLang="ja-JP" dirty="0" err="1" smtClean="0"/>
              <a:t>Wiśniewski’s</a:t>
            </a:r>
            <a:r>
              <a:rPr lang="en-US" altLang="ja-JP" dirty="0" smtClean="0"/>
              <a:t> </a:t>
            </a:r>
            <a:r>
              <a:rPr lang="en-US" altLang="ja-JP" i="1" dirty="0" err="1" smtClean="0"/>
              <a:t>erotetic</a:t>
            </a:r>
            <a:r>
              <a:rPr lang="en-US" altLang="ja-JP" i="1" dirty="0" smtClean="0"/>
              <a:t> logic</a:t>
            </a:r>
          </a:p>
          <a:p>
            <a:pPr marL="800100" lvl="2" indent="0">
              <a:buNone/>
            </a:pPr>
            <a:r>
              <a:rPr lang="en-US" altLang="ja-JP" b="1" dirty="0"/>
              <a:t>2.1  First kind of </a:t>
            </a:r>
            <a:r>
              <a:rPr lang="en-US" altLang="ja-JP" b="1" i="1" dirty="0" err="1"/>
              <a:t>erotetic</a:t>
            </a:r>
            <a:r>
              <a:rPr lang="en-US" altLang="ja-JP" b="1" i="1" dirty="0"/>
              <a:t> </a:t>
            </a:r>
            <a:r>
              <a:rPr lang="en-US" altLang="ja-JP" b="1" i="1" dirty="0" smtClean="0"/>
              <a:t>inference</a:t>
            </a:r>
          </a:p>
          <a:p>
            <a:pPr marL="800100" lvl="2" indent="0">
              <a:buNone/>
            </a:pPr>
            <a:r>
              <a:rPr lang="en-US" altLang="ja-JP" b="1" dirty="0"/>
              <a:t>2.2  Second kind of </a:t>
            </a:r>
            <a:r>
              <a:rPr lang="en-US" altLang="ja-JP" b="1" i="1" dirty="0" err="1"/>
              <a:t>erotetic</a:t>
            </a:r>
            <a:r>
              <a:rPr lang="en-US" altLang="ja-JP" b="1" i="1" dirty="0"/>
              <a:t> inference</a:t>
            </a:r>
            <a:endParaRPr lang="ja-JP" altLang="ja-JP" b="1" i="1" dirty="0"/>
          </a:p>
          <a:p>
            <a:pPr marL="0" indent="0">
              <a:buNone/>
            </a:pPr>
            <a:r>
              <a:rPr kumimoji="1" lang="en-US" altLang="ja-JP" dirty="0" smtClean="0"/>
              <a:t>3 </a:t>
            </a:r>
            <a:r>
              <a:rPr kumimoji="1" lang="en-US" altLang="ja-JP" dirty="0"/>
              <a:t>QA inference</a:t>
            </a:r>
          </a:p>
          <a:p>
            <a:pPr marL="800100" lvl="2" indent="0">
              <a:buNone/>
            </a:pPr>
            <a:r>
              <a:rPr lang="en-US" altLang="ja-JP" b="1" dirty="0"/>
              <a:t>3.1 The first kind of </a:t>
            </a:r>
            <a:r>
              <a:rPr lang="en-US" altLang="ja-JP" b="1" i="1" dirty="0" err="1"/>
              <a:t>erotetic</a:t>
            </a:r>
            <a:r>
              <a:rPr lang="en-US" altLang="ja-JP" b="1" i="1" dirty="0"/>
              <a:t> </a:t>
            </a:r>
            <a:r>
              <a:rPr lang="en-US" altLang="ja-JP" b="1" dirty="0"/>
              <a:t>inference </a:t>
            </a:r>
            <a:r>
              <a:rPr lang="en-US" altLang="ja-JP" b="1" i="1" dirty="0"/>
              <a:t>presupposes</a:t>
            </a:r>
            <a:r>
              <a:rPr lang="en-US" altLang="ja-JP" b="1" dirty="0"/>
              <a:t> a question</a:t>
            </a:r>
            <a:r>
              <a:rPr lang="en-US" altLang="ja-JP" b="1" dirty="0" smtClean="0"/>
              <a:t>.</a:t>
            </a:r>
          </a:p>
          <a:p>
            <a:pPr marL="800100" lvl="2" indent="0">
              <a:buNone/>
            </a:pPr>
            <a:r>
              <a:rPr lang="en-US" altLang="ja-JP" b="1" dirty="0"/>
              <a:t>3.2 Does the second kind of </a:t>
            </a:r>
            <a:r>
              <a:rPr lang="en-US" altLang="ja-JP" b="1" i="1" dirty="0" err="1"/>
              <a:t>erotetic</a:t>
            </a:r>
            <a:r>
              <a:rPr lang="en-US" altLang="ja-JP" b="1" dirty="0"/>
              <a:t> inference also have a superordinate question</a:t>
            </a:r>
            <a:r>
              <a:rPr lang="en-US" altLang="ja-JP" b="1" dirty="0" smtClean="0"/>
              <a:t>?</a:t>
            </a:r>
          </a:p>
          <a:p>
            <a:pPr marL="800100" lvl="2" indent="0">
              <a:buNone/>
            </a:pPr>
            <a:r>
              <a:rPr lang="en-US" altLang="ja-JP" b="1" dirty="0"/>
              <a:t>3.3  </a:t>
            </a:r>
            <a:r>
              <a:rPr lang="en-US" altLang="ja-JP" b="1" dirty="0" smtClean="0"/>
              <a:t>Four </a:t>
            </a:r>
            <a:r>
              <a:rPr lang="en-US" altLang="ja-JP" b="1" dirty="0"/>
              <a:t>types of </a:t>
            </a:r>
            <a:r>
              <a:rPr lang="en-US" altLang="ja-JP" b="1" i="1" dirty="0"/>
              <a:t>QA inference</a:t>
            </a:r>
            <a:endParaRPr lang="ja-JP" altLang="ja-JP" b="1" i="1" dirty="0"/>
          </a:p>
          <a:p>
            <a:pPr marL="0" indent="0">
              <a:buNone/>
            </a:pPr>
            <a:r>
              <a:rPr lang="en-US" altLang="ja-JP" dirty="0" smtClean="0"/>
              <a:t>  </a:t>
            </a:r>
            <a:endParaRPr kumimoji="1" lang="en-US" altLang="ja-JP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05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404664"/>
            <a:ext cx="8291264" cy="5721499"/>
          </a:xfrm>
        </p:spPr>
        <p:txBody>
          <a:bodyPr/>
          <a:lstStyle/>
          <a:p>
            <a:r>
              <a:rPr lang="en-US" altLang="ja-JP" dirty="0" smtClean="0"/>
              <a:t> </a:t>
            </a:r>
            <a:r>
              <a:rPr lang="en-US" altLang="ja-JP" dirty="0" smtClean="0">
                <a:solidFill>
                  <a:srgbClr val="FF0000"/>
                </a:solidFill>
              </a:rPr>
              <a:t>The </a:t>
            </a:r>
            <a:r>
              <a:rPr lang="en-US" altLang="ja-JP" dirty="0">
                <a:solidFill>
                  <a:srgbClr val="FF0000"/>
                </a:solidFill>
              </a:rPr>
              <a:t>first </a:t>
            </a:r>
            <a:r>
              <a:rPr lang="en-US" altLang="ja-JP" dirty="0" smtClean="0">
                <a:solidFill>
                  <a:srgbClr val="FF0000"/>
                </a:solidFill>
              </a:rPr>
              <a:t>kind </a:t>
            </a:r>
            <a:r>
              <a:rPr lang="en-US" altLang="ja-JP" dirty="0">
                <a:solidFill>
                  <a:srgbClr val="FF0000"/>
                </a:solidFill>
              </a:rPr>
              <a:t>of </a:t>
            </a:r>
            <a:r>
              <a:rPr lang="en-US" altLang="ja-JP" dirty="0" err="1">
                <a:solidFill>
                  <a:srgbClr val="FF0000"/>
                </a:solidFill>
              </a:rPr>
              <a:t>erotetic</a:t>
            </a:r>
            <a:r>
              <a:rPr lang="en-US" altLang="ja-JP" dirty="0">
                <a:solidFill>
                  <a:srgbClr val="FF0000"/>
                </a:solidFill>
              </a:rPr>
              <a:t> inference </a:t>
            </a:r>
            <a:r>
              <a:rPr lang="en-US" altLang="ja-JP" dirty="0"/>
              <a:t>at least implicitly </a:t>
            </a:r>
            <a:r>
              <a:rPr lang="en-US" altLang="ja-JP" dirty="0">
                <a:solidFill>
                  <a:srgbClr val="FF0000"/>
                </a:solidFill>
              </a:rPr>
              <a:t>presupposes a question</a:t>
            </a:r>
            <a:r>
              <a:rPr lang="en-US" altLang="ja-JP" dirty="0"/>
              <a:t>. When we explicitly express such implicit presupposition, we get </a:t>
            </a:r>
            <a:r>
              <a:rPr lang="en-US" altLang="ja-JP" dirty="0">
                <a:solidFill>
                  <a:srgbClr val="FF0000"/>
                </a:solidFill>
              </a:rPr>
              <a:t>a second </a:t>
            </a:r>
            <a:r>
              <a:rPr lang="en-US" altLang="ja-JP" dirty="0" smtClean="0">
                <a:solidFill>
                  <a:srgbClr val="FF0000"/>
                </a:solidFill>
              </a:rPr>
              <a:t>kind </a:t>
            </a:r>
            <a:r>
              <a:rPr lang="en-US" altLang="ja-JP" dirty="0">
                <a:solidFill>
                  <a:srgbClr val="FF0000"/>
                </a:solidFill>
              </a:rPr>
              <a:t>of </a:t>
            </a:r>
            <a:r>
              <a:rPr lang="en-US" altLang="ja-JP" dirty="0" err="1">
                <a:solidFill>
                  <a:srgbClr val="FF0000"/>
                </a:solidFill>
              </a:rPr>
              <a:t>erotetic</a:t>
            </a:r>
            <a:r>
              <a:rPr lang="en-US" altLang="ja-JP" dirty="0">
                <a:solidFill>
                  <a:srgbClr val="FF0000"/>
                </a:solidFill>
              </a:rPr>
              <a:t> inference</a:t>
            </a:r>
            <a:r>
              <a:rPr lang="en-US" altLang="ja-JP" dirty="0"/>
              <a:t>. 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82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251520" y="548680"/>
            <a:ext cx="8712968" cy="59766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sz="2800" b="1" dirty="0"/>
              <a:t>3.2 Does the second </a:t>
            </a:r>
            <a:r>
              <a:rPr lang="en-US" altLang="ja-JP" sz="2800" b="1" dirty="0" smtClean="0"/>
              <a:t>kind </a:t>
            </a:r>
            <a:r>
              <a:rPr lang="en-US" altLang="ja-JP" sz="2800" b="1" dirty="0"/>
              <a:t>of </a:t>
            </a:r>
            <a:r>
              <a:rPr lang="en-US" altLang="ja-JP" sz="2800" b="1" dirty="0" err="1"/>
              <a:t>erotetic</a:t>
            </a:r>
            <a:r>
              <a:rPr lang="en-US" altLang="ja-JP" sz="2800" b="1" dirty="0"/>
              <a:t> inference also </a:t>
            </a:r>
            <a:r>
              <a:rPr lang="en-US" altLang="ja-JP" sz="2800" b="1" dirty="0" smtClean="0"/>
              <a:t>need a </a:t>
            </a:r>
            <a:r>
              <a:rPr lang="en-US" altLang="ja-JP" sz="2800" b="1" dirty="0"/>
              <a:t>superordinate question?</a:t>
            </a:r>
            <a:endParaRPr lang="ja-JP" altLang="ja-JP" sz="2800" b="1" dirty="0"/>
          </a:p>
          <a:p>
            <a:pPr marL="0" indent="0">
              <a:buNone/>
            </a:pPr>
            <a:endParaRPr lang="en-US" altLang="ja-JP" sz="2800" dirty="0" smtClean="0"/>
          </a:p>
          <a:p>
            <a:pPr marL="0" indent="0">
              <a:buNone/>
            </a:pPr>
            <a:r>
              <a:rPr lang="en-US" altLang="ja-JP" sz="2800" dirty="0" smtClean="0"/>
              <a:t>My answer is ‘No.’</a:t>
            </a:r>
          </a:p>
          <a:p>
            <a:pPr marL="0" indent="0">
              <a:buNone/>
            </a:pPr>
            <a:r>
              <a:rPr lang="en-US" altLang="ja-JP" sz="2800" dirty="0" smtClean="0"/>
              <a:t>Suppose that </a:t>
            </a:r>
            <a:r>
              <a:rPr lang="en-US" altLang="ja-JP" sz="2800" i="1" dirty="0" smtClean="0">
                <a:solidFill>
                  <a:srgbClr val="FF0000"/>
                </a:solidFill>
              </a:rPr>
              <a:t>Q3</a:t>
            </a:r>
            <a:r>
              <a:rPr lang="ja-JP" altLang="en-US" sz="2800" i="1" dirty="0">
                <a:solidFill>
                  <a:srgbClr val="FF0000"/>
                </a:solidFill>
              </a:rPr>
              <a:t>→</a:t>
            </a:r>
            <a:r>
              <a:rPr lang="en-US" altLang="ja-JP" sz="2800" i="1" dirty="0">
                <a:solidFill>
                  <a:srgbClr val="FF0000"/>
                </a:solidFill>
              </a:rPr>
              <a:t>Q2</a:t>
            </a:r>
            <a:r>
              <a:rPr lang="ja-JP" altLang="en-US" sz="2800" i="1" dirty="0">
                <a:solidFill>
                  <a:srgbClr val="FF0000"/>
                </a:solidFill>
              </a:rPr>
              <a:t>→</a:t>
            </a:r>
            <a:r>
              <a:rPr lang="en-US" altLang="ja-JP" sz="2800" i="1" dirty="0" smtClean="0">
                <a:solidFill>
                  <a:srgbClr val="FF0000"/>
                </a:solidFill>
              </a:rPr>
              <a:t>Q1 </a:t>
            </a:r>
            <a:r>
              <a:rPr lang="en-US" altLang="ja-JP" sz="2800" dirty="0" smtClean="0"/>
              <a:t> </a:t>
            </a:r>
            <a:r>
              <a:rPr lang="en-US" altLang="ja-JP" sz="2800" dirty="0"/>
              <a:t>means that </a:t>
            </a:r>
            <a:r>
              <a:rPr lang="en-US" altLang="ja-JP" sz="2800" i="1" dirty="0"/>
              <a:t>Q3</a:t>
            </a:r>
            <a:r>
              <a:rPr lang="en-US" altLang="ja-JP" sz="2800" dirty="0"/>
              <a:t> posits </a:t>
            </a:r>
            <a:r>
              <a:rPr lang="en-US" altLang="ja-JP" sz="2800" i="1" dirty="0"/>
              <a:t>Q2 </a:t>
            </a:r>
            <a:r>
              <a:rPr lang="en-US" altLang="ja-JP" sz="2800" dirty="0"/>
              <a:t>to get the answer to </a:t>
            </a:r>
            <a:r>
              <a:rPr lang="en-US" altLang="ja-JP" sz="2800" i="1" dirty="0"/>
              <a:t>Q3, </a:t>
            </a:r>
            <a:r>
              <a:rPr lang="en-US" altLang="ja-JP" sz="2800" dirty="0"/>
              <a:t>and </a:t>
            </a:r>
            <a:r>
              <a:rPr lang="en-US" altLang="ja-JP" sz="2800" i="1" dirty="0"/>
              <a:t>Q2 </a:t>
            </a:r>
            <a:r>
              <a:rPr lang="en-US" altLang="ja-JP" sz="2800" dirty="0"/>
              <a:t>posits </a:t>
            </a:r>
            <a:r>
              <a:rPr lang="en-US" altLang="ja-JP" sz="2800" i="1" dirty="0"/>
              <a:t>Q1</a:t>
            </a:r>
            <a:r>
              <a:rPr lang="en-US" altLang="ja-JP" sz="2800" dirty="0"/>
              <a:t> to get the answer to </a:t>
            </a:r>
            <a:r>
              <a:rPr lang="en-US" altLang="ja-JP" sz="2800" i="1" dirty="0"/>
              <a:t>Q2</a:t>
            </a:r>
            <a:r>
              <a:rPr lang="en-US" altLang="ja-JP" sz="2800" i="1" dirty="0" smtClean="0"/>
              <a:t>.</a:t>
            </a:r>
          </a:p>
          <a:p>
            <a:pPr marL="0" indent="0">
              <a:buNone/>
            </a:pPr>
            <a:r>
              <a:rPr lang="en-US" altLang="ja-JP" sz="1050" i="1" dirty="0"/>
              <a:t> </a:t>
            </a:r>
            <a:r>
              <a:rPr lang="en-US" altLang="ja-JP" sz="1050" i="1" dirty="0" smtClean="0"/>
              <a:t>  </a:t>
            </a:r>
            <a:endParaRPr lang="en-US" altLang="ja-JP" sz="2800" i="1" dirty="0"/>
          </a:p>
          <a:p>
            <a:pPr marL="0" indent="0">
              <a:buNone/>
            </a:pPr>
            <a:r>
              <a:rPr lang="en-US" altLang="ja-JP" sz="2800" dirty="0" smtClean="0"/>
              <a:t>The </a:t>
            </a:r>
            <a:r>
              <a:rPr lang="en-US" altLang="ja-JP" sz="2800" dirty="0"/>
              <a:t>answer to </a:t>
            </a:r>
            <a:r>
              <a:rPr lang="en-US" altLang="ja-JP" sz="2800" i="1" dirty="0"/>
              <a:t>Q2</a:t>
            </a:r>
            <a:r>
              <a:rPr lang="en-US" altLang="ja-JP" sz="2800" dirty="0"/>
              <a:t> is cognitively useful for answering </a:t>
            </a:r>
            <a:r>
              <a:rPr lang="en-US" altLang="ja-JP" sz="2800" i="1" dirty="0"/>
              <a:t>Q3</a:t>
            </a:r>
            <a:r>
              <a:rPr lang="en-US" altLang="ja-JP" sz="2800" dirty="0"/>
              <a:t>. </a:t>
            </a:r>
            <a:r>
              <a:rPr lang="en-US" altLang="ja-JP" sz="2800" dirty="0" smtClean="0"/>
              <a:t>However this does not depend on how Q2 gets its answer. </a:t>
            </a:r>
            <a:r>
              <a:rPr lang="en-US" altLang="ja-JP" sz="2800" dirty="0" smtClean="0">
                <a:solidFill>
                  <a:srgbClr val="C00000"/>
                </a:solidFill>
              </a:rPr>
              <a:t>Therefore</a:t>
            </a:r>
            <a:r>
              <a:rPr lang="en-US" altLang="ja-JP" sz="2800" dirty="0">
                <a:solidFill>
                  <a:srgbClr val="C00000"/>
                </a:solidFill>
              </a:rPr>
              <a:t>, </a:t>
            </a:r>
            <a:r>
              <a:rPr lang="en-US" altLang="ja-JP" sz="2800" i="1" dirty="0">
                <a:solidFill>
                  <a:srgbClr val="C00000"/>
                </a:solidFill>
              </a:rPr>
              <a:t>Q3</a:t>
            </a:r>
            <a:r>
              <a:rPr lang="en-US" altLang="ja-JP" sz="2800" dirty="0">
                <a:solidFill>
                  <a:srgbClr val="C00000"/>
                </a:solidFill>
              </a:rPr>
              <a:t> </a:t>
            </a:r>
            <a:r>
              <a:rPr lang="en-US" altLang="ja-JP" sz="2800" dirty="0" smtClean="0">
                <a:solidFill>
                  <a:srgbClr val="C00000"/>
                </a:solidFill>
              </a:rPr>
              <a:t>doesn’t  function to select </a:t>
            </a:r>
            <a:r>
              <a:rPr lang="en-US" altLang="ja-JP" sz="2800" i="1" dirty="0" smtClean="0">
                <a:solidFill>
                  <a:srgbClr val="C00000"/>
                </a:solidFill>
              </a:rPr>
              <a:t>Q1</a:t>
            </a:r>
            <a:r>
              <a:rPr lang="en-US" altLang="ja-JP" sz="2800" dirty="0" smtClean="0">
                <a:solidFill>
                  <a:srgbClr val="C00000"/>
                </a:solidFill>
              </a:rPr>
              <a:t> for </a:t>
            </a:r>
            <a:r>
              <a:rPr lang="en-US" altLang="ja-JP" sz="2800" i="1" dirty="0" smtClean="0">
                <a:solidFill>
                  <a:srgbClr val="C00000"/>
                </a:solidFill>
              </a:rPr>
              <a:t>Q2</a:t>
            </a:r>
            <a:r>
              <a:rPr lang="en-US" altLang="ja-JP" sz="2800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altLang="ja-JP" sz="1000" dirty="0">
                <a:solidFill>
                  <a:srgbClr val="C00000"/>
                </a:solidFill>
              </a:rPr>
              <a:t> </a:t>
            </a:r>
            <a:r>
              <a:rPr lang="en-US" altLang="ja-JP" sz="1000" dirty="0" smtClean="0">
                <a:solidFill>
                  <a:srgbClr val="C00000"/>
                </a:solidFill>
              </a:rPr>
              <a:t>  </a:t>
            </a:r>
          </a:p>
          <a:p>
            <a:pPr marL="0" indent="0">
              <a:buNone/>
            </a:pPr>
            <a:r>
              <a:rPr lang="en-US" altLang="ja-JP" sz="2800" i="1" dirty="0" smtClean="0"/>
              <a:t>The second kind of </a:t>
            </a:r>
            <a:r>
              <a:rPr lang="en-US" altLang="ja-JP" sz="2800" i="1" dirty="0" err="1" smtClean="0"/>
              <a:t>erotetic</a:t>
            </a:r>
            <a:r>
              <a:rPr lang="en-US" altLang="ja-JP" sz="2800" i="1" dirty="0" smtClean="0"/>
              <a:t> inference need not have a superordinate question for this reason. Of course Q2 could have some superordinate question for another reason.</a:t>
            </a:r>
          </a:p>
          <a:p>
            <a:pPr marL="0" indent="0">
              <a:buNone/>
            </a:pPr>
            <a:r>
              <a:rPr lang="en-US" altLang="ja-JP" sz="2800" i="1" dirty="0" smtClean="0"/>
              <a:t> </a:t>
            </a:r>
          </a:p>
          <a:p>
            <a:pPr marL="0" indent="0">
              <a:buNone/>
            </a:pPr>
            <a:r>
              <a:rPr lang="en-US" altLang="ja-JP" sz="2800" i="1" dirty="0" smtClean="0"/>
              <a:t>.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987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179512" y="548680"/>
            <a:ext cx="8964488" cy="61926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b="1" dirty="0"/>
              <a:t>3.3  </a:t>
            </a:r>
            <a:r>
              <a:rPr lang="en-US" altLang="ja-JP" b="1" dirty="0" smtClean="0"/>
              <a:t>Four </a:t>
            </a:r>
            <a:r>
              <a:rPr lang="en-US" altLang="ja-JP" b="1" dirty="0"/>
              <a:t>types of QA inference</a:t>
            </a:r>
            <a:endParaRPr lang="ja-JP" altLang="ja-JP" b="1" dirty="0"/>
          </a:p>
          <a:p>
            <a:pPr marL="0" indent="0">
              <a:buNone/>
            </a:pPr>
            <a:r>
              <a:rPr lang="en-US" altLang="ja-JP" dirty="0"/>
              <a:t>As a result, we have identified an inference that can have </a:t>
            </a:r>
            <a:r>
              <a:rPr lang="en-US" altLang="ja-JP" dirty="0">
                <a:solidFill>
                  <a:srgbClr val="FF0000"/>
                </a:solidFill>
              </a:rPr>
              <a:t>questions as a premise </a:t>
            </a:r>
            <a:r>
              <a:rPr lang="en-US" altLang="ja-JP" dirty="0" smtClean="0">
                <a:solidFill>
                  <a:srgbClr val="FF0000"/>
                </a:solidFill>
              </a:rPr>
              <a:t>and/or </a:t>
            </a:r>
            <a:r>
              <a:rPr lang="en-US" altLang="ja-JP" dirty="0">
                <a:solidFill>
                  <a:srgbClr val="FF0000"/>
                </a:solidFill>
              </a:rPr>
              <a:t>a conclusion</a:t>
            </a:r>
            <a:r>
              <a:rPr lang="en-US" altLang="ja-JP" dirty="0" smtClean="0"/>
              <a:t>. I </a:t>
            </a:r>
            <a:r>
              <a:rPr lang="en-US" altLang="ja-JP" dirty="0"/>
              <a:t>call all such types of inference </a:t>
            </a:r>
            <a:r>
              <a:rPr lang="en-US" altLang="ja-JP" dirty="0">
                <a:solidFill>
                  <a:srgbClr val="FF0000"/>
                </a:solidFill>
              </a:rPr>
              <a:t>a </a:t>
            </a:r>
            <a:r>
              <a:rPr lang="en-US" altLang="ja-JP" i="1" dirty="0">
                <a:solidFill>
                  <a:srgbClr val="FF0000"/>
                </a:solidFill>
              </a:rPr>
              <a:t>question–answer </a:t>
            </a:r>
            <a:r>
              <a:rPr lang="en-US" altLang="ja-JP" i="1" dirty="0" smtClean="0">
                <a:solidFill>
                  <a:srgbClr val="FF0000"/>
                </a:solidFill>
              </a:rPr>
              <a:t>inference(QA inference)</a:t>
            </a:r>
            <a:r>
              <a:rPr lang="en-US" altLang="ja-JP" dirty="0" smtClean="0"/>
              <a:t>. </a:t>
            </a:r>
            <a:r>
              <a:rPr lang="en-US" altLang="ja-JP" dirty="0"/>
              <a:t>This is classified into following four types. 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sz="2600" dirty="0" smtClean="0"/>
              <a:t>(</a:t>
            </a:r>
            <a:r>
              <a:rPr lang="en-US" altLang="ja-JP" sz="2600" i="1" dirty="0"/>
              <a:t>Q, Q1, </a:t>
            </a:r>
            <a:r>
              <a:rPr lang="en-US" altLang="ja-JP" sz="2600" dirty="0"/>
              <a:t>and </a:t>
            </a:r>
            <a:r>
              <a:rPr lang="en-US" altLang="ja-JP" sz="2600" i="1" dirty="0"/>
              <a:t>Q2</a:t>
            </a:r>
            <a:r>
              <a:rPr lang="en-US" altLang="ja-JP" sz="2600" baseline="-25000" dirty="0"/>
              <a:t> </a:t>
            </a:r>
            <a:r>
              <a:rPr lang="en-US" altLang="ja-JP" sz="2600" dirty="0"/>
              <a:t>are questions; </a:t>
            </a:r>
            <a:r>
              <a:rPr lang="en-US" altLang="ja-JP" sz="2600" i="1" dirty="0"/>
              <a:t>Γ</a:t>
            </a:r>
            <a:r>
              <a:rPr lang="ja-JP" altLang="en-US" sz="2600" dirty="0"/>
              <a:t> </a:t>
            </a:r>
            <a:r>
              <a:rPr lang="en-US" altLang="ja-JP" sz="2600" dirty="0"/>
              <a:t>is a set of declarative sentences; and  </a:t>
            </a:r>
            <a:r>
              <a:rPr lang="en-US" altLang="ja-JP" sz="2600" i="1" dirty="0"/>
              <a:t>P </a:t>
            </a:r>
            <a:r>
              <a:rPr lang="en-US" altLang="ja-JP" sz="2600" dirty="0"/>
              <a:t>is a declarative sentence</a:t>
            </a:r>
            <a:r>
              <a:rPr lang="en-US" altLang="ja-JP" sz="2600" dirty="0" smtClean="0"/>
              <a:t>)</a:t>
            </a:r>
          </a:p>
          <a:p>
            <a:pPr marL="0" indent="0">
              <a:buNone/>
            </a:pPr>
            <a:r>
              <a:rPr lang="en-US" altLang="ja-JP" dirty="0" smtClean="0"/>
              <a:t>1</a:t>
            </a:r>
            <a:r>
              <a:rPr lang="en-US" altLang="ja-JP" dirty="0"/>
              <a:t>) </a:t>
            </a:r>
            <a:r>
              <a:rPr lang="en-US" altLang="ja-JP" i="1" dirty="0"/>
              <a:t>Complete type</a:t>
            </a:r>
            <a:r>
              <a:rPr lang="en-US" altLang="ja-JP" dirty="0"/>
              <a:t>: </a:t>
            </a:r>
            <a:r>
              <a:rPr lang="en-US" altLang="ja-JP" i="1" dirty="0">
                <a:solidFill>
                  <a:srgbClr val="FF0000"/>
                </a:solidFill>
              </a:rPr>
              <a:t>Q, Γ</a:t>
            </a:r>
            <a:r>
              <a:rPr lang="en-US" altLang="ja-JP" dirty="0" smtClean="0">
                <a:solidFill>
                  <a:srgbClr val="FF0000"/>
                </a:solidFill>
              </a:rPr>
              <a:t>┣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i="1" dirty="0" smtClean="0">
                <a:solidFill>
                  <a:srgbClr val="FF0000"/>
                </a:solidFill>
              </a:rPr>
              <a:t>P</a:t>
            </a:r>
            <a:r>
              <a:rPr lang="en-US" altLang="ja-JP" i="1" baseline="-25000" dirty="0" smtClean="0">
                <a:solidFill>
                  <a:srgbClr val="FF0000"/>
                </a:solidFill>
              </a:rPr>
              <a:t>  </a:t>
            </a:r>
            <a:r>
              <a:rPr lang="en-US" altLang="ja-JP" baseline="-25000" dirty="0" smtClean="0">
                <a:solidFill>
                  <a:srgbClr val="FF0000"/>
                </a:solidFill>
              </a:rPr>
              <a:t> </a:t>
            </a:r>
            <a:endParaRPr lang="ja-JP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dirty="0"/>
              <a:t>2) </a:t>
            </a:r>
            <a:r>
              <a:rPr lang="en-US" altLang="ja-JP" i="1" dirty="0"/>
              <a:t>Implicit complete type: </a:t>
            </a:r>
            <a:r>
              <a:rPr lang="en-US" altLang="ja-JP" i="1" dirty="0" smtClean="0">
                <a:solidFill>
                  <a:srgbClr val="FF0000"/>
                </a:solidFill>
              </a:rPr>
              <a:t>Γ</a:t>
            </a:r>
            <a:r>
              <a:rPr lang="en-US" altLang="ja-JP" dirty="0" smtClean="0">
                <a:solidFill>
                  <a:srgbClr val="FF0000"/>
                </a:solidFill>
              </a:rPr>
              <a:t>┣ </a:t>
            </a:r>
            <a:r>
              <a:rPr lang="en-US" altLang="ja-JP" i="1" dirty="0" smtClean="0">
                <a:solidFill>
                  <a:srgbClr val="FF0000"/>
                </a:solidFill>
              </a:rPr>
              <a:t>P  </a:t>
            </a:r>
            <a:r>
              <a:rPr lang="en-US" altLang="ja-JP" sz="2600" dirty="0" smtClean="0"/>
              <a:t>(normal </a:t>
            </a:r>
            <a:r>
              <a:rPr lang="en-US" altLang="ja-JP" sz="2600" dirty="0"/>
              <a:t>declarative </a:t>
            </a:r>
            <a:r>
              <a:rPr lang="en-US" altLang="ja-JP" sz="2600" dirty="0" smtClean="0"/>
              <a:t>                inference)</a:t>
            </a:r>
            <a:endParaRPr lang="ja-JP" altLang="ja-JP" sz="30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dirty="0"/>
              <a:t>3) </a:t>
            </a:r>
            <a:r>
              <a:rPr lang="en-US" altLang="ja-JP" i="1" dirty="0"/>
              <a:t>Incomplete type</a:t>
            </a:r>
            <a:r>
              <a:rPr lang="en-US" altLang="ja-JP" dirty="0"/>
              <a:t>: </a:t>
            </a:r>
            <a:r>
              <a:rPr lang="en-US" altLang="ja-JP" i="1" dirty="0">
                <a:solidFill>
                  <a:srgbClr val="FF0000"/>
                </a:solidFill>
              </a:rPr>
              <a:t>Q2, Γ</a:t>
            </a:r>
            <a:r>
              <a:rPr lang="en-US" altLang="ja-JP" dirty="0" smtClean="0">
                <a:solidFill>
                  <a:srgbClr val="FF0000"/>
                </a:solidFill>
              </a:rPr>
              <a:t>┣ </a:t>
            </a:r>
            <a:r>
              <a:rPr lang="en-US" altLang="ja-JP" sz="3000" i="1" dirty="0" smtClean="0">
                <a:solidFill>
                  <a:srgbClr val="FF0000"/>
                </a:solidFill>
              </a:rPr>
              <a:t>Q1 </a:t>
            </a:r>
            <a:r>
              <a:rPr lang="en-US" altLang="ja-JP" sz="2600" dirty="0" smtClean="0"/>
              <a:t> (first kind of </a:t>
            </a:r>
            <a:r>
              <a:rPr lang="en-US" altLang="ja-JP" sz="2600" dirty="0" err="1" smtClean="0"/>
              <a:t>erotetic</a:t>
            </a:r>
            <a:r>
              <a:rPr lang="en-US" altLang="ja-JP" sz="2600" dirty="0" smtClean="0"/>
              <a:t> inference)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dirty="0"/>
              <a:t>4) </a:t>
            </a:r>
            <a:r>
              <a:rPr lang="en-US" altLang="ja-JP" i="1" dirty="0"/>
              <a:t>Implicit incomplete type</a:t>
            </a:r>
            <a:r>
              <a:rPr lang="en-US" altLang="ja-JP" dirty="0"/>
              <a:t>: </a:t>
            </a:r>
            <a:r>
              <a:rPr lang="en-US" altLang="ja-JP" i="1" dirty="0" smtClean="0">
                <a:solidFill>
                  <a:srgbClr val="FF0000"/>
                </a:solidFill>
              </a:rPr>
              <a:t>Γ</a:t>
            </a:r>
            <a:r>
              <a:rPr lang="en-US" altLang="ja-JP" dirty="0" smtClean="0">
                <a:solidFill>
                  <a:srgbClr val="FF0000"/>
                </a:solidFill>
              </a:rPr>
              <a:t>┣ </a:t>
            </a:r>
            <a:r>
              <a:rPr lang="en-US" altLang="ja-JP" i="1" dirty="0" smtClean="0">
                <a:solidFill>
                  <a:srgbClr val="FF0000"/>
                </a:solidFill>
              </a:rPr>
              <a:t>Q</a:t>
            </a:r>
            <a:r>
              <a:rPr lang="en-US" altLang="ja-JP" dirty="0"/>
              <a:t> </a:t>
            </a:r>
            <a:r>
              <a:rPr lang="en-US" altLang="ja-JP" sz="3000" dirty="0" smtClean="0"/>
              <a:t> </a:t>
            </a:r>
            <a:r>
              <a:rPr lang="en-US" altLang="ja-JP" sz="2600" dirty="0" smtClean="0"/>
              <a:t>(second kind </a:t>
            </a:r>
            <a:r>
              <a:rPr lang="en-US" altLang="ja-JP" sz="2600" dirty="0"/>
              <a:t>of </a:t>
            </a:r>
            <a:r>
              <a:rPr lang="en-US" altLang="ja-JP" sz="2600" dirty="0" err="1"/>
              <a:t>erotetic</a:t>
            </a:r>
            <a:r>
              <a:rPr lang="en-US" altLang="ja-JP" sz="2600" dirty="0"/>
              <a:t> inference)</a:t>
            </a:r>
            <a:endParaRPr lang="ja-JP" altLang="ja-JP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862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504" y="476672"/>
            <a:ext cx="8856984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800" dirty="0" smtClean="0"/>
              <a:t>As to 1</a:t>
            </a:r>
            <a:r>
              <a:rPr lang="en-US" altLang="ja-JP" sz="2800" dirty="0"/>
              <a:t>) c</a:t>
            </a:r>
            <a:r>
              <a:rPr lang="en-US" altLang="ja-JP" sz="2800" i="1" dirty="0"/>
              <a:t>omplete type</a:t>
            </a:r>
            <a:r>
              <a:rPr lang="en-US" altLang="ja-JP" sz="2800" dirty="0"/>
              <a:t>: </a:t>
            </a:r>
            <a:r>
              <a:rPr lang="en-US" altLang="ja-JP" sz="2800" i="1" dirty="0" smtClean="0">
                <a:solidFill>
                  <a:srgbClr val="FF0000"/>
                </a:solidFill>
              </a:rPr>
              <a:t>Q</a:t>
            </a:r>
            <a:r>
              <a:rPr lang="en-US" altLang="ja-JP" sz="2800" i="1" dirty="0">
                <a:solidFill>
                  <a:srgbClr val="FF0000"/>
                </a:solidFill>
              </a:rPr>
              <a:t>, Γ</a:t>
            </a:r>
            <a:r>
              <a:rPr lang="en-US" altLang="ja-JP" sz="2800" dirty="0">
                <a:solidFill>
                  <a:srgbClr val="FF0000"/>
                </a:solidFill>
              </a:rPr>
              <a:t>┣</a:t>
            </a:r>
            <a:r>
              <a:rPr lang="ja-JP" altLang="en-US" sz="2800" dirty="0">
                <a:solidFill>
                  <a:srgbClr val="FF0000"/>
                </a:solidFill>
              </a:rPr>
              <a:t>　</a:t>
            </a:r>
            <a:r>
              <a:rPr lang="en-US" altLang="ja-JP" sz="2800" i="1" dirty="0">
                <a:solidFill>
                  <a:srgbClr val="FF0000"/>
                </a:solidFill>
              </a:rPr>
              <a:t>P</a:t>
            </a:r>
            <a:r>
              <a:rPr lang="en-US" altLang="ja-JP" sz="2800" i="1" baseline="-25000" dirty="0">
                <a:solidFill>
                  <a:srgbClr val="FF0000"/>
                </a:solidFill>
              </a:rPr>
              <a:t> </a:t>
            </a:r>
            <a:r>
              <a:rPr lang="en-US" altLang="ja-JP" sz="2800" dirty="0" smtClean="0"/>
              <a:t>, we should add two conditions for its validity.</a:t>
            </a:r>
          </a:p>
          <a:p>
            <a:pPr marL="0" indent="0">
              <a:buNone/>
            </a:pPr>
            <a:r>
              <a:rPr lang="en-US" altLang="ja-JP" sz="1600" dirty="0" smtClean="0"/>
              <a:t>  </a:t>
            </a:r>
          </a:p>
          <a:p>
            <a:pPr marL="400050" lvl="2" indent="0">
              <a:buNone/>
            </a:pPr>
            <a:r>
              <a:rPr lang="en-US" altLang="ja-JP" sz="2800" dirty="0" smtClean="0">
                <a:solidFill>
                  <a:srgbClr val="C00000"/>
                </a:solidFill>
              </a:rPr>
              <a:t>(C5)</a:t>
            </a:r>
            <a:r>
              <a:rPr lang="ja-JP" altLang="en-US" sz="2800" dirty="0" smtClean="0">
                <a:solidFill>
                  <a:srgbClr val="C00000"/>
                </a:solidFill>
              </a:rPr>
              <a:t> </a:t>
            </a:r>
            <a:r>
              <a:rPr lang="en-US" altLang="ja-JP" sz="2800" dirty="0">
                <a:solidFill>
                  <a:srgbClr val="C00000"/>
                </a:solidFill>
              </a:rPr>
              <a:t>(Transmission of soundness/truth into truth) If the initial question is sound and all the declarative premises are true, then the conclusion must be true</a:t>
            </a:r>
            <a:r>
              <a:rPr lang="en-US" altLang="ja-JP" sz="2800" dirty="0" smtClean="0">
                <a:solidFill>
                  <a:srgbClr val="C00000"/>
                </a:solidFill>
              </a:rPr>
              <a:t>.</a:t>
            </a:r>
          </a:p>
          <a:p>
            <a:pPr marL="400050" lvl="2" indent="0">
              <a:buNone/>
            </a:pPr>
            <a:r>
              <a:rPr lang="en-US" altLang="ja-JP" sz="1050" dirty="0" smtClean="0">
                <a:solidFill>
                  <a:srgbClr val="C00000"/>
                </a:solidFill>
              </a:rPr>
              <a:t>   </a:t>
            </a:r>
          </a:p>
          <a:p>
            <a:pPr marL="400050" lvl="2" indent="0">
              <a:buNone/>
            </a:pPr>
            <a:r>
              <a:rPr lang="en-US" altLang="ja-JP" sz="2800" dirty="0" smtClean="0">
                <a:solidFill>
                  <a:srgbClr val="C00000"/>
                </a:solidFill>
              </a:rPr>
              <a:t>(C6)</a:t>
            </a:r>
            <a:r>
              <a:rPr lang="ja-JP" altLang="en-US" sz="2800" dirty="0" smtClean="0">
                <a:solidFill>
                  <a:srgbClr val="C00000"/>
                </a:solidFill>
              </a:rPr>
              <a:t>（</a:t>
            </a:r>
            <a:r>
              <a:rPr lang="en-US" altLang="ja-JP" sz="2800" dirty="0">
                <a:solidFill>
                  <a:srgbClr val="C00000"/>
                </a:solidFill>
              </a:rPr>
              <a:t>Direct answer condition)</a:t>
            </a:r>
            <a:r>
              <a:rPr lang="ja-JP" altLang="en-US" sz="2800" dirty="0">
                <a:solidFill>
                  <a:srgbClr val="C00000"/>
                </a:solidFill>
              </a:rPr>
              <a:t> </a:t>
            </a:r>
            <a:r>
              <a:rPr lang="en-US" altLang="ja-JP" sz="2800" i="1" dirty="0">
                <a:solidFill>
                  <a:srgbClr val="C00000"/>
                </a:solidFill>
              </a:rPr>
              <a:t>P</a:t>
            </a:r>
            <a:r>
              <a:rPr lang="en-US" altLang="ja-JP" sz="2800" dirty="0">
                <a:solidFill>
                  <a:srgbClr val="C00000"/>
                </a:solidFill>
              </a:rPr>
              <a:t> is a member of the set of </a:t>
            </a:r>
            <a:r>
              <a:rPr lang="en-US" altLang="ja-JP" sz="2800" dirty="0" smtClean="0">
                <a:solidFill>
                  <a:srgbClr val="C00000"/>
                </a:solidFill>
              </a:rPr>
              <a:t>possible direct </a:t>
            </a:r>
            <a:r>
              <a:rPr lang="en-US" altLang="ja-JP" sz="2800" dirty="0">
                <a:solidFill>
                  <a:srgbClr val="C00000"/>
                </a:solidFill>
              </a:rPr>
              <a:t>answers to </a:t>
            </a:r>
            <a:r>
              <a:rPr lang="en-US" altLang="ja-JP" sz="2800" i="1" dirty="0">
                <a:solidFill>
                  <a:srgbClr val="C00000"/>
                </a:solidFill>
              </a:rPr>
              <a:t>Q</a:t>
            </a:r>
            <a:r>
              <a:rPr lang="en-US" altLang="ja-JP" sz="2800" dirty="0" smtClean="0">
                <a:solidFill>
                  <a:srgbClr val="C00000"/>
                </a:solidFill>
              </a:rPr>
              <a:t>.</a:t>
            </a:r>
          </a:p>
          <a:p>
            <a:pPr marL="400050" lvl="2" indent="0">
              <a:buNone/>
            </a:pPr>
            <a:endParaRPr lang="en-US" altLang="ja-JP" sz="2800" dirty="0">
              <a:solidFill>
                <a:srgbClr val="C00000"/>
              </a:solidFill>
            </a:endParaRPr>
          </a:p>
          <a:p>
            <a:pPr marL="0" lvl="1" indent="0">
              <a:buNone/>
            </a:pPr>
            <a:r>
              <a:rPr lang="en-US" altLang="ja-JP" sz="3200" dirty="0" smtClean="0">
                <a:solidFill>
                  <a:srgbClr val="FF0000"/>
                </a:solidFill>
              </a:rPr>
              <a:t>QA inference </a:t>
            </a:r>
            <a:r>
              <a:rPr lang="en-US" altLang="ja-JP" sz="3200" dirty="0" smtClean="0"/>
              <a:t>I propose is </a:t>
            </a:r>
            <a:r>
              <a:rPr lang="en-US" altLang="ja-JP" sz="3200" dirty="0" smtClean="0">
                <a:solidFill>
                  <a:srgbClr val="FF0000"/>
                </a:solidFill>
              </a:rPr>
              <a:t>a general kind of inference </a:t>
            </a:r>
            <a:r>
              <a:rPr lang="en-US" altLang="ja-JP" sz="3200" dirty="0" smtClean="0"/>
              <a:t>which includes a normal declarative inference. </a:t>
            </a:r>
            <a:endParaRPr lang="en-US" altLang="ja-JP" sz="3200" dirty="0"/>
          </a:p>
          <a:p>
            <a:pPr marL="0" lvl="1" indent="0">
              <a:buNone/>
            </a:pPr>
            <a:endParaRPr lang="en-US" altLang="ja-JP" sz="3200" dirty="0"/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24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264696"/>
          </a:xfrm>
        </p:spPr>
        <p:txBody>
          <a:bodyPr/>
          <a:lstStyle/>
          <a:p>
            <a:endParaRPr kumimoji="1" lang="en-US" altLang="ja-JP" dirty="0" smtClean="0"/>
          </a:p>
          <a:p>
            <a:pPr marL="0" indent="0" algn="ctr">
              <a:buNone/>
            </a:pPr>
            <a:endParaRPr lang="en-US" altLang="ja-JP" dirty="0" smtClean="0"/>
          </a:p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lang="ja-JP" altLang="en-US" sz="3600" dirty="0" smtClean="0">
                <a:solidFill>
                  <a:srgbClr val="FF0000"/>
                </a:solidFill>
              </a:rPr>
              <a:t>谢谢</a:t>
            </a:r>
            <a:endParaRPr lang="en-US" altLang="ja-JP" sz="3600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kumimoji="1" lang="en-US" altLang="ja-JP" dirty="0"/>
          </a:p>
          <a:p>
            <a:pPr marL="0" indent="0" algn="ctr">
              <a:buNone/>
            </a:pPr>
            <a:endParaRPr lang="en-US" altLang="ja-JP" dirty="0" smtClean="0"/>
          </a:p>
          <a:p>
            <a:pPr marL="0" indent="0" algn="ctr">
              <a:buNone/>
            </a:pPr>
            <a:r>
              <a:rPr lang="ja-JP" altLang="en-US" sz="2800" dirty="0"/>
              <a:t>Ｙｕｋｉｏ　ＩＲＩＥ</a:t>
            </a:r>
            <a:endParaRPr lang="en-US" altLang="ja-JP" sz="2800" dirty="0"/>
          </a:p>
          <a:p>
            <a:pPr marL="0" indent="0" algn="ctr">
              <a:buNone/>
            </a:pPr>
            <a:r>
              <a:rPr lang="en-US" altLang="ja-JP" sz="2800" dirty="0"/>
              <a:t>irie@let.osaka-u.ac.jp</a:t>
            </a:r>
          </a:p>
          <a:p>
            <a:pPr marL="0" indent="0" algn="ctr">
              <a:buNone/>
            </a:pPr>
            <a:r>
              <a:rPr lang="ja-JP" altLang="en-US" sz="2800" dirty="0"/>
              <a:t>（</a:t>
            </a:r>
            <a:r>
              <a:rPr lang="en-US" altLang="ja-JP" sz="2800" dirty="0"/>
              <a:t>Osaka University, Japan)</a:t>
            </a:r>
          </a:p>
          <a:p>
            <a:pPr marL="0" indent="0" algn="ctr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453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69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14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59813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597352"/>
          </a:xfrm>
        </p:spPr>
        <p:txBody>
          <a:bodyPr>
            <a:normAutofit fontScale="92500" lnSpcReduction="20000"/>
          </a:bodyPr>
          <a:lstStyle/>
          <a:p>
            <a:r>
              <a:rPr kumimoji="1" lang="en-US" altLang="ja-JP" dirty="0" smtClean="0"/>
              <a:t>Memo</a:t>
            </a:r>
          </a:p>
          <a:p>
            <a:pPr marL="0" indent="0">
              <a:buNone/>
            </a:pPr>
            <a:r>
              <a:rPr lang="en-US" altLang="ja-JP" dirty="0" smtClean="0"/>
              <a:t>1) </a:t>
            </a:r>
            <a:r>
              <a:rPr lang="en-US" altLang="ja-JP" i="1" dirty="0"/>
              <a:t>Complete type</a:t>
            </a:r>
            <a:r>
              <a:rPr lang="en-US" altLang="ja-JP" dirty="0"/>
              <a:t>: </a:t>
            </a:r>
            <a:r>
              <a:rPr lang="en-US" altLang="ja-JP" i="1" dirty="0">
                <a:solidFill>
                  <a:srgbClr val="FF0000"/>
                </a:solidFill>
              </a:rPr>
              <a:t>Q, Γ</a:t>
            </a:r>
            <a:r>
              <a:rPr lang="en-US" altLang="ja-JP" dirty="0">
                <a:solidFill>
                  <a:srgbClr val="FF0000"/>
                </a:solidFill>
              </a:rPr>
              <a:t>┣</a:t>
            </a:r>
            <a:r>
              <a:rPr lang="ja-JP" altLang="en-US" dirty="0">
                <a:solidFill>
                  <a:srgbClr val="FF0000"/>
                </a:solidFill>
              </a:rPr>
              <a:t>　</a:t>
            </a:r>
            <a:r>
              <a:rPr lang="en-US" altLang="ja-JP" i="1" dirty="0">
                <a:solidFill>
                  <a:srgbClr val="FF0000"/>
                </a:solidFill>
              </a:rPr>
              <a:t>P</a:t>
            </a:r>
            <a:r>
              <a:rPr lang="en-US" altLang="ja-JP" i="1" baseline="-25000" dirty="0">
                <a:solidFill>
                  <a:srgbClr val="FF0000"/>
                </a:solidFill>
              </a:rPr>
              <a:t>  </a:t>
            </a:r>
            <a:r>
              <a:rPr lang="en-US" altLang="ja-JP" baseline="-25000" dirty="0">
                <a:solidFill>
                  <a:srgbClr val="FF0000"/>
                </a:solidFill>
              </a:rPr>
              <a:t> </a:t>
            </a:r>
            <a:endParaRPr lang="en-US" altLang="ja-JP" baseline="-25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dirty="0" smtClean="0"/>
              <a:t>2</a:t>
            </a:r>
            <a:r>
              <a:rPr lang="en-US" altLang="ja-JP" dirty="0"/>
              <a:t>) </a:t>
            </a:r>
            <a:r>
              <a:rPr lang="en-US" altLang="ja-JP" i="1" dirty="0"/>
              <a:t>Implicit complete type</a:t>
            </a:r>
            <a:r>
              <a:rPr lang="en-US" altLang="ja-JP" dirty="0"/>
              <a:t> (= normal declarative inference): </a:t>
            </a:r>
            <a:r>
              <a:rPr lang="en-US" altLang="ja-JP" i="1" dirty="0">
                <a:solidFill>
                  <a:srgbClr val="FF0000"/>
                </a:solidFill>
              </a:rPr>
              <a:t>Γ</a:t>
            </a:r>
            <a:r>
              <a:rPr lang="en-US" altLang="ja-JP" dirty="0">
                <a:solidFill>
                  <a:srgbClr val="FF0000"/>
                </a:solidFill>
              </a:rPr>
              <a:t>┣</a:t>
            </a:r>
            <a:r>
              <a:rPr lang="ja-JP" altLang="en-US" dirty="0">
                <a:solidFill>
                  <a:srgbClr val="FF0000"/>
                </a:solidFill>
              </a:rPr>
              <a:t>　</a:t>
            </a:r>
            <a:r>
              <a:rPr lang="en-US" altLang="ja-JP" i="1" dirty="0" smtClean="0">
                <a:solidFill>
                  <a:srgbClr val="FF0000"/>
                </a:solidFill>
              </a:rPr>
              <a:t>P</a:t>
            </a:r>
          </a:p>
          <a:p>
            <a:pPr marL="0" indent="0">
              <a:buNone/>
            </a:pPr>
            <a:r>
              <a:rPr lang="ja-JP" altLang="en-US" i="1" dirty="0" smtClean="0">
                <a:solidFill>
                  <a:srgbClr val="FF0000"/>
                </a:solidFill>
              </a:rPr>
              <a:t>もし（</a:t>
            </a:r>
            <a:r>
              <a:rPr lang="en-US" altLang="ja-JP" i="1" dirty="0" smtClean="0">
                <a:solidFill>
                  <a:srgbClr val="FF0000"/>
                </a:solidFill>
              </a:rPr>
              <a:t>C5)</a:t>
            </a:r>
            <a:r>
              <a:rPr lang="ja-JP" altLang="en-US" i="1" dirty="0" err="1" smtClean="0">
                <a:solidFill>
                  <a:srgbClr val="FF0000"/>
                </a:solidFill>
              </a:rPr>
              <a:t>だけを</a:t>
            </a:r>
            <a:r>
              <a:rPr lang="ja-JP" altLang="en-US" i="1" dirty="0" smtClean="0">
                <a:solidFill>
                  <a:srgbClr val="FF0000"/>
                </a:solidFill>
              </a:rPr>
              <a:t>付け加えるならば、Ｐは</a:t>
            </a:r>
            <a:r>
              <a:rPr lang="en-US" altLang="ja-JP" i="1" dirty="0" smtClean="0">
                <a:solidFill>
                  <a:srgbClr val="FF0000"/>
                </a:solidFill>
              </a:rPr>
              <a:t>Q</a:t>
            </a:r>
            <a:r>
              <a:rPr lang="ja-JP" altLang="en-US" i="1" dirty="0" smtClean="0">
                <a:solidFill>
                  <a:srgbClr val="FF0000"/>
                </a:solidFill>
              </a:rPr>
              <a:t>の答えでなくても真であればよいということである。</a:t>
            </a:r>
            <a:endParaRPr lang="en-US" altLang="ja-JP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ja-JP" altLang="ja-JP" i="1" dirty="0">
              <a:solidFill>
                <a:srgbClr val="FF0000"/>
              </a:solidFill>
            </a:endParaRPr>
          </a:p>
          <a:p>
            <a:pPr marL="400050" lvl="2" indent="0">
              <a:buNone/>
            </a:pPr>
            <a:r>
              <a:rPr lang="en-US" altLang="ja-JP" sz="2800" dirty="0">
                <a:solidFill>
                  <a:srgbClr val="C00000"/>
                </a:solidFill>
              </a:rPr>
              <a:t>(C5)</a:t>
            </a:r>
            <a:r>
              <a:rPr lang="ja-JP" altLang="en-US" sz="2800" dirty="0">
                <a:solidFill>
                  <a:srgbClr val="C00000"/>
                </a:solidFill>
              </a:rPr>
              <a:t> </a:t>
            </a:r>
            <a:r>
              <a:rPr lang="en-US" altLang="ja-JP" sz="2800" dirty="0">
                <a:solidFill>
                  <a:srgbClr val="C00000"/>
                </a:solidFill>
              </a:rPr>
              <a:t>(Transmission of soundness/truth into truth) If the initial question is sound and all the declarative premises are true, then the conclusion must be true.</a:t>
            </a:r>
          </a:p>
          <a:p>
            <a:pPr marL="400050" lvl="2" indent="0">
              <a:buNone/>
            </a:pPr>
            <a:r>
              <a:rPr lang="en-US" altLang="ja-JP" sz="2800" dirty="0">
                <a:solidFill>
                  <a:srgbClr val="C00000"/>
                </a:solidFill>
              </a:rPr>
              <a:t>(C6)</a:t>
            </a:r>
            <a:r>
              <a:rPr lang="ja-JP" altLang="en-US" sz="2800" dirty="0">
                <a:solidFill>
                  <a:srgbClr val="C00000"/>
                </a:solidFill>
              </a:rPr>
              <a:t>（</a:t>
            </a:r>
            <a:r>
              <a:rPr lang="en-US" altLang="ja-JP" sz="2800" dirty="0">
                <a:solidFill>
                  <a:srgbClr val="C00000"/>
                </a:solidFill>
              </a:rPr>
              <a:t>Direct answer condition)</a:t>
            </a:r>
            <a:r>
              <a:rPr lang="ja-JP" altLang="en-US" sz="2800" dirty="0">
                <a:solidFill>
                  <a:srgbClr val="C00000"/>
                </a:solidFill>
              </a:rPr>
              <a:t> </a:t>
            </a:r>
            <a:r>
              <a:rPr lang="en-US" altLang="ja-JP" sz="2800" i="1" dirty="0">
                <a:solidFill>
                  <a:srgbClr val="C00000"/>
                </a:solidFill>
              </a:rPr>
              <a:t>P</a:t>
            </a:r>
            <a:r>
              <a:rPr lang="en-US" altLang="ja-JP" sz="2800" dirty="0">
                <a:solidFill>
                  <a:srgbClr val="C00000"/>
                </a:solidFill>
              </a:rPr>
              <a:t> is a member of the set of direct answers to </a:t>
            </a:r>
            <a:r>
              <a:rPr lang="en-US" altLang="ja-JP" sz="2800" i="1" dirty="0">
                <a:solidFill>
                  <a:srgbClr val="C00000"/>
                </a:solidFill>
              </a:rPr>
              <a:t>Q</a:t>
            </a:r>
            <a:r>
              <a:rPr lang="en-US" altLang="ja-JP" sz="2800" dirty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ja-JP" altLang="en-US" dirty="0" smtClean="0"/>
              <a:t>もし（</a:t>
            </a:r>
            <a:r>
              <a:rPr lang="en-US" altLang="ja-JP" dirty="0" smtClean="0"/>
              <a:t>C</a:t>
            </a:r>
            <a:r>
              <a:rPr lang="ja-JP" altLang="en-US" dirty="0" smtClean="0"/>
              <a:t>６）を加えるならば、</a:t>
            </a:r>
            <a:r>
              <a:rPr lang="ja-JP" altLang="en-US" dirty="0"/>
              <a:t>３</a:t>
            </a:r>
            <a:r>
              <a:rPr lang="ja-JP" altLang="en-US" dirty="0" smtClean="0"/>
              <a:t>）のタイプの推論</a:t>
            </a:r>
            <a:r>
              <a:rPr lang="ja-JP" altLang="en-US" dirty="0"/>
              <a:t>でも</a:t>
            </a:r>
            <a:r>
              <a:rPr lang="ja-JP" altLang="en-US" dirty="0" smtClean="0"/>
              <a:t>、</a:t>
            </a:r>
            <a:r>
              <a:rPr lang="en-US" altLang="ja-JP" dirty="0" smtClean="0"/>
              <a:t>Q1</a:t>
            </a:r>
            <a:r>
              <a:rPr lang="ja-JP" altLang="en-US" dirty="0" smtClean="0"/>
              <a:t>は</a:t>
            </a:r>
            <a:r>
              <a:rPr lang="en-US" altLang="ja-JP" dirty="0" smtClean="0"/>
              <a:t>Q2</a:t>
            </a:r>
            <a:r>
              <a:rPr lang="ja-JP" altLang="en-US" dirty="0" smtClean="0"/>
              <a:t>の答えを得るために有用であるという条件が加わるだ</a:t>
            </a:r>
            <a:r>
              <a:rPr lang="ja-JP" altLang="en-US" dirty="0"/>
              <a:t>ろう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この条件は、</a:t>
            </a:r>
            <a:r>
              <a:rPr lang="en-US" altLang="ja-JP" dirty="0" err="1" smtClean="0"/>
              <a:t>Wis</a:t>
            </a:r>
            <a:r>
              <a:rPr lang="ja-JP" altLang="en-US" dirty="0" smtClean="0"/>
              <a:t>のいう（</a:t>
            </a:r>
            <a:r>
              <a:rPr lang="en-US" altLang="ja-JP" dirty="0" smtClean="0"/>
              <a:t>C4)</a:t>
            </a:r>
            <a:r>
              <a:rPr lang="ja-JP" altLang="en-US" dirty="0" smtClean="0"/>
              <a:t>と同じだろうか？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131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7504" y="260648"/>
            <a:ext cx="8579296" cy="586551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ja-JP" sz="2800" dirty="0">
                <a:solidFill>
                  <a:srgbClr val="C00000"/>
                </a:solidFill>
              </a:rPr>
              <a:t>(C4) (Open-minded cognitive usefulness)</a:t>
            </a:r>
          </a:p>
          <a:p>
            <a:pPr marL="400050" lvl="1" indent="0">
              <a:buNone/>
            </a:pPr>
            <a:r>
              <a:rPr lang="en-US" altLang="ja-JP" dirty="0">
                <a:solidFill>
                  <a:srgbClr val="C00000"/>
                </a:solidFill>
              </a:rPr>
              <a:t>For each direct answer</a:t>
            </a:r>
            <a:r>
              <a:rPr lang="en-US" altLang="ja-JP" i="1" dirty="0">
                <a:solidFill>
                  <a:srgbClr val="C00000"/>
                </a:solidFill>
              </a:rPr>
              <a:t> B </a:t>
            </a:r>
            <a:r>
              <a:rPr lang="en-US" altLang="ja-JP" dirty="0">
                <a:solidFill>
                  <a:srgbClr val="C00000"/>
                </a:solidFill>
              </a:rPr>
              <a:t>to a question that is a conclusion,</a:t>
            </a:r>
            <a:r>
              <a:rPr lang="ja-JP" altLang="en-US" dirty="0">
                <a:solidFill>
                  <a:srgbClr val="C00000"/>
                </a:solidFill>
              </a:rPr>
              <a:t> </a:t>
            </a:r>
            <a:r>
              <a:rPr lang="en-US" altLang="ja-JP" dirty="0">
                <a:solidFill>
                  <a:srgbClr val="C00000"/>
                </a:solidFill>
              </a:rPr>
              <a:t>there exists a non-empty proper subset </a:t>
            </a:r>
            <a:r>
              <a:rPr lang="en-US" altLang="ja-JP" i="1" dirty="0">
                <a:solidFill>
                  <a:srgbClr val="C00000"/>
                </a:solidFill>
              </a:rPr>
              <a:t>Y </a:t>
            </a:r>
            <a:r>
              <a:rPr lang="en-US" altLang="ja-JP" dirty="0">
                <a:solidFill>
                  <a:srgbClr val="C00000"/>
                </a:solidFill>
              </a:rPr>
              <a:t>of the set of direct answers to the initial question, such that the following condition holds:</a:t>
            </a:r>
            <a:endParaRPr lang="ja-JP" altLang="ja-JP" dirty="0">
              <a:solidFill>
                <a:srgbClr val="C00000"/>
              </a:solidFill>
            </a:endParaRPr>
          </a:p>
          <a:p>
            <a:pPr marL="800100" lvl="2" indent="0">
              <a:buNone/>
            </a:pPr>
            <a:r>
              <a:rPr lang="en-US" altLang="ja-JP" sz="2800" dirty="0">
                <a:solidFill>
                  <a:srgbClr val="C00000"/>
                </a:solidFill>
              </a:rPr>
              <a:t> (♣) if </a:t>
            </a:r>
            <a:r>
              <a:rPr lang="en-US" altLang="ja-JP" sz="2800" i="1" dirty="0">
                <a:solidFill>
                  <a:srgbClr val="C00000"/>
                </a:solidFill>
              </a:rPr>
              <a:t>B</a:t>
            </a:r>
            <a:r>
              <a:rPr lang="en-US" altLang="ja-JP" sz="2800" dirty="0">
                <a:solidFill>
                  <a:srgbClr val="C00000"/>
                </a:solidFill>
              </a:rPr>
              <a:t> and all the declarative premises are true, then at least one direct answer </a:t>
            </a:r>
            <a:r>
              <a:rPr lang="en-US" altLang="ja-JP" sz="2800" i="1" dirty="0">
                <a:solidFill>
                  <a:srgbClr val="C00000"/>
                </a:solidFill>
              </a:rPr>
              <a:t>A</a:t>
            </a:r>
            <a:r>
              <a:rPr lang="en-US" altLang="ja-JP" sz="2800" dirty="0">
                <a:solidFill>
                  <a:srgbClr val="C00000"/>
                </a:solidFill>
              </a:rPr>
              <a:t>∊</a:t>
            </a:r>
            <a:r>
              <a:rPr lang="en-US" altLang="ja-JP" sz="2800" i="1" dirty="0">
                <a:solidFill>
                  <a:srgbClr val="C00000"/>
                </a:solidFill>
              </a:rPr>
              <a:t>Y</a:t>
            </a:r>
            <a:r>
              <a:rPr lang="en-US" altLang="ja-JP" sz="2800" dirty="0">
                <a:solidFill>
                  <a:srgbClr val="C00000"/>
                </a:solidFill>
              </a:rPr>
              <a:t> to the initial question.</a:t>
            </a:r>
          </a:p>
          <a:p>
            <a:pPr marL="800100" lvl="2" indent="0">
              <a:buNone/>
            </a:pPr>
            <a:r>
              <a:rPr lang="en-US" altLang="ja-JP" sz="1200" dirty="0">
                <a:solidFill>
                  <a:srgbClr val="C00000"/>
                </a:solidFill>
              </a:rPr>
              <a:t>    </a:t>
            </a:r>
          </a:p>
          <a:p>
            <a:pPr marL="400050" lvl="1" indent="0">
              <a:buNone/>
            </a:pPr>
            <a:r>
              <a:rPr lang="en-US" altLang="ja-JP" dirty="0"/>
              <a:t>For example, the following inference meets with (C4)</a:t>
            </a:r>
          </a:p>
          <a:p>
            <a:pPr marL="1257300" lvl="3" indent="0">
              <a:buNone/>
            </a:pPr>
            <a:r>
              <a:rPr lang="ja-JP" altLang="en-US" sz="2400" i="1" dirty="0">
                <a:solidFill>
                  <a:srgbClr val="C00000"/>
                </a:solidFill>
              </a:rPr>
              <a:t>　 </a:t>
            </a:r>
            <a:r>
              <a:rPr lang="en-US" altLang="ja-JP" sz="2400" i="1" dirty="0">
                <a:solidFill>
                  <a:srgbClr val="C00000"/>
                </a:solidFill>
              </a:rPr>
              <a:t> How old is Andrew?</a:t>
            </a:r>
          </a:p>
          <a:p>
            <a:pPr marL="1257300" lvl="3" indent="0">
              <a:buNone/>
            </a:pPr>
            <a:r>
              <a:rPr lang="ja-JP" altLang="en-US" sz="2400" u="sng" dirty="0">
                <a:solidFill>
                  <a:srgbClr val="C00000"/>
                </a:solidFill>
              </a:rPr>
              <a:t>　　Ａ</a:t>
            </a:r>
            <a:r>
              <a:rPr lang="en-US" altLang="ja-JP" sz="2400" u="sng" dirty="0" err="1">
                <a:solidFill>
                  <a:srgbClr val="C00000"/>
                </a:solidFill>
              </a:rPr>
              <a:t>ndrew</a:t>
            </a:r>
            <a:r>
              <a:rPr lang="en-US" altLang="ja-JP" sz="2400" u="sng" dirty="0">
                <a:solidFill>
                  <a:srgbClr val="C00000"/>
                </a:solidFill>
              </a:rPr>
              <a:t> is </a:t>
            </a:r>
            <a:r>
              <a:rPr lang="en-US" altLang="ja-JP" sz="2400" u="sng" dirty="0" err="1">
                <a:solidFill>
                  <a:srgbClr val="C00000"/>
                </a:solidFill>
              </a:rPr>
              <a:t>yonger</a:t>
            </a:r>
            <a:r>
              <a:rPr lang="en-US" altLang="ja-JP" sz="2400" u="sng" dirty="0">
                <a:solidFill>
                  <a:srgbClr val="C00000"/>
                </a:solidFill>
              </a:rPr>
              <a:t> than Peter.</a:t>
            </a:r>
            <a:r>
              <a:rPr lang="ja-JP" altLang="en-US" sz="2400" u="sng" dirty="0">
                <a:solidFill>
                  <a:srgbClr val="C00000"/>
                </a:solidFill>
              </a:rPr>
              <a:t>　</a:t>
            </a:r>
            <a:r>
              <a:rPr lang="ja-JP" altLang="en-US" sz="2400" dirty="0">
                <a:solidFill>
                  <a:srgbClr val="C00000"/>
                </a:solidFill>
              </a:rPr>
              <a:t>　</a:t>
            </a:r>
            <a:endParaRPr lang="en-US" altLang="ja-JP" sz="2400" dirty="0">
              <a:solidFill>
                <a:srgbClr val="C00000"/>
              </a:solidFill>
            </a:endParaRPr>
          </a:p>
          <a:p>
            <a:pPr marL="1257300" lvl="3" indent="0">
              <a:buNone/>
            </a:pPr>
            <a:r>
              <a:rPr lang="ja-JP" altLang="en-US" sz="2400" dirty="0">
                <a:solidFill>
                  <a:srgbClr val="C00000"/>
                </a:solidFill>
              </a:rPr>
              <a:t>∴ </a:t>
            </a:r>
            <a:r>
              <a:rPr lang="en-US" altLang="ja-JP" sz="2400" i="1" dirty="0">
                <a:solidFill>
                  <a:srgbClr val="C00000"/>
                </a:solidFill>
              </a:rPr>
              <a:t>How old is Peter?</a:t>
            </a:r>
          </a:p>
          <a:p>
            <a:pPr marL="0" indent="0">
              <a:buNone/>
            </a:pPr>
            <a:r>
              <a:rPr lang="ja-JP" altLang="en-US" dirty="0" smtClean="0"/>
              <a:t>結論の問いの直接的答え</a:t>
            </a:r>
            <a:r>
              <a:rPr lang="en-US" altLang="ja-JP" dirty="0" smtClean="0"/>
              <a:t>B</a:t>
            </a:r>
            <a:r>
              <a:rPr lang="ja-JP" altLang="en-US" dirty="0" smtClean="0"/>
              <a:t>に対して、最初の問いの直接的答えの集合の空でない真集合</a:t>
            </a:r>
            <a:r>
              <a:rPr lang="en-US" altLang="ja-JP" dirty="0" smtClean="0"/>
              <a:t>Y</a:t>
            </a:r>
            <a:r>
              <a:rPr lang="ja-JP" altLang="en-US" dirty="0" err="1" smtClean="0"/>
              <a:t>が存</a:t>
            </a:r>
            <a:r>
              <a:rPr lang="ja-JP" altLang="en-US" dirty="0" smtClean="0"/>
              <a:t>在し、次の条件を満たしている。</a:t>
            </a:r>
            <a:r>
              <a:rPr lang="ja-JP" altLang="en-US" dirty="0"/>
              <a:t>　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sz="2800" dirty="0" smtClean="0">
                <a:solidFill>
                  <a:srgbClr val="C00000"/>
                </a:solidFill>
              </a:rPr>
              <a:t>　</a:t>
            </a:r>
            <a:r>
              <a:rPr lang="en-US" altLang="ja-JP" sz="2800" dirty="0" smtClean="0">
                <a:solidFill>
                  <a:srgbClr val="C00000"/>
                </a:solidFill>
              </a:rPr>
              <a:t> </a:t>
            </a:r>
            <a:r>
              <a:rPr lang="en-US" altLang="ja-JP" sz="2800" dirty="0">
                <a:solidFill>
                  <a:srgbClr val="C00000"/>
                </a:solidFill>
              </a:rPr>
              <a:t>(♣) </a:t>
            </a:r>
            <a:r>
              <a:rPr lang="ja-JP" altLang="en-US" sz="2800" dirty="0" smtClean="0">
                <a:solidFill>
                  <a:srgbClr val="C00000"/>
                </a:solidFill>
              </a:rPr>
              <a:t>もしＢとすべての平叙文前提が真であるならば、少なくとも一つの直接的答えが</a:t>
            </a:r>
            <a:r>
              <a:rPr lang="en-US" altLang="ja-JP" sz="2800" dirty="0" smtClean="0">
                <a:solidFill>
                  <a:srgbClr val="C00000"/>
                </a:solidFill>
              </a:rPr>
              <a:t>if </a:t>
            </a:r>
            <a:r>
              <a:rPr lang="en-US" altLang="ja-JP" sz="2800" i="1" dirty="0">
                <a:solidFill>
                  <a:srgbClr val="C00000"/>
                </a:solidFill>
              </a:rPr>
              <a:t>B</a:t>
            </a:r>
            <a:r>
              <a:rPr lang="en-US" altLang="ja-JP" sz="2800" dirty="0">
                <a:solidFill>
                  <a:srgbClr val="C00000"/>
                </a:solidFill>
              </a:rPr>
              <a:t> and all the declarative premises are true, then at least one direct answer </a:t>
            </a:r>
            <a:r>
              <a:rPr lang="en-US" altLang="ja-JP" sz="2800" i="1" dirty="0">
                <a:solidFill>
                  <a:srgbClr val="C00000"/>
                </a:solidFill>
              </a:rPr>
              <a:t>A</a:t>
            </a:r>
            <a:r>
              <a:rPr lang="en-US" altLang="ja-JP" sz="2800" dirty="0">
                <a:solidFill>
                  <a:srgbClr val="C00000"/>
                </a:solidFill>
              </a:rPr>
              <a:t>∊</a:t>
            </a:r>
            <a:r>
              <a:rPr lang="en-US" altLang="ja-JP" sz="2800" i="1" dirty="0">
                <a:solidFill>
                  <a:srgbClr val="C00000"/>
                </a:solidFill>
              </a:rPr>
              <a:t>Y</a:t>
            </a:r>
            <a:r>
              <a:rPr lang="en-US" altLang="ja-JP" sz="2800" dirty="0">
                <a:solidFill>
                  <a:srgbClr val="C00000"/>
                </a:solidFill>
              </a:rPr>
              <a:t> to the initial question.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3) </a:t>
            </a:r>
            <a:r>
              <a:rPr lang="en-US" altLang="ja-JP" i="1" dirty="0"/>
              <a:t>Incomplete type</a:t>
            </a:r>
            <a:r>
              <a:rPr lang="en-US" altLang="ja-JP" dirty="0"/>
              <a:t>: </a:t>
            </a:r>
            <a:r>
              <a:rPr lang="en-US" altLang="ja-JP" i="1" dirty="0">
                <a:solidFill>
                  <a:srgbClr val="FF0000"/>
                </a:solidFill>
              </a:rPr>
              <a:t>Q2, Γ</a:t>
            </a:r>
            <a:r>
              <a:rPr lang="en-US" altLang="ja-JP" dirty="0">
                <a:solidFill>
                  <a:srgbClr val="FF0000"/>
                </a:solidFill>
              </a:rPr>
              <a:t>┣</a:t>
            </a:r>
            <a:r>
              <a:rPr lang="ja-JP" altLang="en-US" dirty="0">
                <a:solidFill>
                  <a:srgbClr val="FF0000"/>
                </a:solidFill>
              </a:rPr>
              <a:t>　</a:t>
            </a:r>
            <a:r>
              <a:rPr lang="en-US" altLang="ja-JP" i="1" dirty="0">
                <a:solidFill>
                  <a:srgbClr val="FF0000"/>
                </a:solidFill>
              </a:rPr>
              <a:t>Q1</a:t>
            </a:r>
            <a:endParaRPr lang="ja-JP" altLang="ja-JP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dirty="0"/>
              <a:t>4) </a:t>
            </a:r>
            <a:r>
              <a:rPr lang="en-US" altLang="ja-JP" i="1" dirty="0"/>
              <a:t>Implicit incomplete type</a:t>
            </a:r>
            <a:r>
              <a:rPr lang="en-US" altLang="ja-JP" dirty="0"/>
              <a:t>: </a:t>
            </a:r>
            <a:r>
              <a:rPr lang="en-US" altLang="ja-JP" i="1" dirty="0">
                <a:solidFill>
                  <a:srgbClr val="FF0000"/>
                </a:solidFill>
              </a:rPr>
              <a:t>Γ</a:t>
            </a:r>
            <a:r>
              <a:rPr lang="en-US" altLang="ja-JP" dirty="0">
                <a:solidFill>
                  <a:srgbClr val="FF0000"/>
                </a:solidFill>
              </a:rPr>
              <a:t>┣</a:t>
            </a:r>
            <a:r>
              <a:rPr lang="en-US" altLang="ja-JP" i="1" dirty="0">
                <a:solidFill>
                  <a:srgbClr val="FF0000"/>
                </a:solidFill>
              </a:rPr>
              <a:t>Q1</a:t>
            </a:r>
            <a:endParaRPr lang="ja-JP" altLang="ja-JP" i="1" dirty="0">
              <a:solidFill>
                <a:srgbClr val="FF000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83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800" b="1" dirty="0" smtClean="0"/>
              <a:t>1  </a:t>
            </a:r>
            <a:r>
              <a:rPr lang="en-US" altLang="ja-JP" sz="2800" b="1" dirty="0"/>
              <a:t>An inference </a:t>
            </a:r>
            <a:r>
              <a:rPr lang="en-US" altLang="ja-JP" sz="2800" b="1" i="1" dirty="0"/>
              <a:t>presupposes </a:t>
            </a:r>
            <a:r>
              <a:rPr lang="en-US" altLang="ja-JP" sz="2800" b="1" dirty="0"/>
              <a:t>a question</a:t>
            </a:r>
            <a:r>
              <a:rPr lang="en-US" altLang="ja-JP" sz="2800" dirty="0"/>
              <a:t>.</a:t>
            </a:r>
          </a:p>
          <a:p>
            <a:pPr marL="0" indent="0">
              <a:buNone/>
            </a:pPr>
            <a:r>
              <a:rPr lang="en-US" altLang="ja-JP" sz="2800" b="1" dirty="0"/>
              <a:t>1.1 A theoretical inference </a:t>
            </a:r>
            <a:r>
              <a:rPr lang="en-US" altLang="ja-JP" sz="2800" b="1" i="1" dirty="0"/>
              <a:t>presupposes </a:t>
            </a:r>
            <a:r>
              <a:rPr lang="en-US" altLang="ja-JP" sz="2800" b="1" dirty="0"/>
              <a:t>a theoretical question.</a:t>
            </a:r>
            <a:endParaRPr lang="ja-JP" altLang="ja-JP" sz="2800" b="1" dirty="0"/>
          </a:p>
          <a:p>
            <a:pPr marL="0" indent="0">
              <a:buNone/>
            </a:pPr>
            <a:r>
              <a:rPr lang="en-US" altLang="ja-JP" sz="2800" dirty="0" smtClean="0"/>
              <a:t>Validity of a theoretical inference</a:t>
            </a:r>
            <a:r>
              <a:rPr lang="ja-JP" altLang="en-US" sz="2800" dirty="0" smtClean="0"/>
              <a:t>：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en-US" altLang="ja-JP" sz="2800" dirty="0" smtClean="0"/>
              <a:t>If </a:t>
            </a:r>
            <a:r>
              <a:rPr lang="en-US" altLang="ja-JP" sz="2800" dirty="0"/>
              <a:t>the premises of a theoretical inference are true, then the conclusion is also necessarily true. </a:t>
            </a:r>
          </a:p>
          <a:p>
            <a:pPr marL="0" indent="0">
              <a:buNone/>
            </a:pPr>
            <a:r>
              <a:rPr lang="ja-JP" altLang="en-US" sz="2800" dirty="0">
                <a:solidFill>
                  <a:srgbClr val="C00000"/>
                </a:solidFill>
              </a:rPr>
              <a:t> </a:t>
            </a:r>
            <a:r>
              <a:rPr lang="ja-JP" altLang="en-US" sz="2800" dirty="0" smtClean="0">
                <a:solidFill>
                  <a:srgbClr val="C00000"/>
                </a:solidFill>
              </a:rPr>
              <a:t>        </a:t>
            </a:r>
            <a:r>
              <a:rPr lang="en-US" altLang="ja-JP" sz="2800" dirty="0" smtClean="0">
                <a:solidFill>
                  <a:srgbClr val="C00000"/>
                </a:solidFill>
              </a:rPr>
              <a:t>All </a:t>
            </a:r>
            <a:r>
              <a:rPr lang="en-US" altLang="ja-JP" sz="2800" dirty="0">
                <a:solidFill>
                  <a:srgbClr val="C00000"/>
                </a:solidFill>
              </a:rPr>
              <a:t>penguins are birds.</a:t>
            </a:r>
            <a:endParaRPr lang="ja-JP" altLang="ja-JP" sz="28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2800" dirty="0">
                <a:solidFill>
                  <a:srgbClr val="C00000"/>
                </a:solidFill>
              </a:rPr>
              <a:t>   </a:t>
            </a:r>
            <a:r>
              <a:rPr lang="en-US" altLang="ja-JP" sz="2800" u="sng" dirty="0">
                <a:solidFill>
                  <a:srgbClr val="C00000"/>
                </a:solidFill>
              </a:rPr>
              <a:t>      All birds are oviparous.                      </a:t>
            </a:r>
            <a:endParaRPr lang="ja-JP" altLang="ja-JP" sz="28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2800" dirty="0">
                <a:solidFill>
                  <a:srgbClr val="C00000"/>
                </a:solidFill>
              </a:rPr>
              <a:t>     ∴All penguins are oviparous.</a:t>
            </a:r>
            <a:endParaRPr lang="en-US" altLang="ja-JP" sz="2800" dirty="0" smtClean="0">
              <a:solidFill>
                <a:srgbClr val="C00000"/>
              </a:solidFill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54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404664"/>
            <a:ext cx="8568952" cy="6192688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/>
              <a:t>3) </a:t>
            </a:r>
            <a:r>
              <a:rPr lang="en-US" altLang="ja-JP" i="1" dirty="0"/>
              <a:t>Incomplete type</a:t>
            </a:r>
            <a:r>
              <a:rPr lang="en-US" altLang="ja-JP" dirty="0"/>
              <a:t>: </a:t>
            </a:r>
            <a:r>
              <a:rPr lang="en-US" altLang="ja-JP" i="1" dirty="0">
                <a:solidFill>
                  <a:srgbClr val="FF0000"/>
                </a:solidFill>
              </a:rPr>
              <a:t>Q2, Γ</a:t>
            </a:r>
            <a:r>
              <a:rPr lang="en-US" altLang="ja-JP" dirty="0">
                <a:solidFill>
                  <a:srgbClr val="FF0000"/>
                </a:solidFill>
              </a:rPr>
              <a:t>┣</a:t>
            </a:r>
            <a:r>
              <a:rPr lang="ja-JP" altLang="en-US" dirty="0">
                <a:solidFill>
                  <a:srgbClr val="FF0000"/>
                </a:solidFill>
              </a:rPr>
              <a:t>　</a:t>
            </a:r>
            <a:r>
              <a:rPr lang="en-US" altLang="ja-JP" i="1" dirty="0">
                <a:solidFill>
                  <a:srgbClr val="FF0000"/>
                </a:solidFill>
              </a:rPr>
              <a:t>Q1</a:t>
            </a:r>
            <a:endParaRPr lang="ja-JP" altLang="ja-JP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dirty="0"/>
              <a:t>4) </a:t>
            </a:r>
            <a:r>
              <a:rPr lang="en-US" altLang="ja-JP" i="1" dirty="0"/>
              <a:t>Implicit incomplete type</a:t>
            </a:r>
            <a:r>
              <a:rPr lang="en-US" altLang="ja-JP" dirty="0"/>
              <a:t>: </a:t>
            </a:r>
            <a:r>
              <a:rPr lang="en-US" altLang="ja-JP" i="1" dirty="0">
                <a:solidFill>
                  <a:srgbClr val="FF0000"/>
                </a:solidFill>
              </a:rPr>
              <a:t>Γ</a:t>
            </a:r>
            <a:r>
              <a:rPr lang="en-US" altLang="ja-JP" dirty="0">
                <a:solidFill>
                  <a:srgbClr val="FF0000"/>
                </a:solidFill>
              </a:rPr>
              <a:t>┣</a:t>
            </a:r>
            <a:r>
              <a:rPr lang="en-US" altLang="ja-JP" i="1" dirty="0">
                <a:solidFill>
                  <a:srgbClr val="FF0000"/>
                </a:solidFill>
              </a:rPr>
              <a:t>Q</a:t>
            </a:r>
            <a:endParaRPr lang="ja-JP" altLang="ja-JP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3) Is the second type of </a:t>
            </a:r>
            <a:r>
              <a:rPr lang="en-US" altLang="ja-JP" dirty="0" err="1" smtClean="0"/>
              <a:t>erotetic</a:t>
            </a:r>
            <a:r>
              <a:rPr lang="en-US" altLang="ja-JP" dirty="0" smtClean="0"/>
              <a:t> inference by Wi//</a:t>
            </a:r>
          </a:p>
          <a:p>
            <a:pPr marL="0" indent="0">
              <a:buNone/>
            </a:pPr>
            <a:r>
              <a:rPr lang="en-US" altLang="ja-JP" dirty="0" smtClean="0"/>
              <a:t>4) Is the first type of </a:t>
            </a:r>
            <a:r>
              <a:rPr lang="en-US" altLang="ja-JP" dirty="0" err="1" smtClean="0"/>
              <a:t>erotetic</a:t>
            </a:r>
            <a:r>
              <a:rPr lang="en-US" altLang="ja-JP" dirty="0" smtClean="0"/>
              <a:t> inference by Wi.</a:t>
            </a:r>
          </a:p>
          <a:p>
            <a:pPr marL="0" indent="0">
              <a:buNone/>
            </a:pPr>
            <a:r>
              <a:rPr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4941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1136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886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323528" y="332656"/>
            <a:ext cx="8640960" cy="64087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ja-JP" sz="4000" b="1" dirty="0"/>
              <a:t>1.2 A practical inference </a:t>
            </a:r>
            <a:r>
              <a:rPr lang="en-US" altLang="ja-JP" sz="4000" b="1" i="1" dirty="0"/>
              <a:t>presupposes</a:t>
            </a:r>
            <a:r>
              <a:rPr lang="en-US" altLang="ja-JP" sz="4000" b="1" dirty="0"/>
              <a:t> a practical question</a:t>
            </a:r>
            <a:endParaRPr lang="ja-JP" altLang="ja-JP" sz="4000" b="1" dirty="0"/>
          </a:p>
          <a:p>
            <a:pPr marL="0" indent="0">
              <a:buNone/>
            </a:pPr>
            <a:r>
              <a:rPr lang="en-US" altLang="ja-JP" sz="4000" dirty="0" smtClean="0"/>
              <a:t>Also in </a:t>
            </a:r>
            <a:r>
              <a:rPr lang="en-US" altLang="ja-JP" sz="4000" dirty="0"/>
              <a:t>practical inferences, many sentences are deduced as conclusions from </a:t>
            </a:r>
            <a:r>
              <a:rPr lang="en-US" altLang="ja-JP" sz="4000" dirty="0" smtClean="0"/>
              <a:t>same premises</a:t>
            </a:r>
            <a:r>
              <a:rPr lang="en-US" altLang="ja-JP" sz="4000" dirty="0"/>
              <a:t>. </a:t>
            </a:r>
            <a:endParaRPr lang="ja-JP" altLang="ja-JP" sz="4000" dirty="0"/>
          </a:p>
          <a:p>
            <a:pPr marL="0" indent="0">
              <a:buNone/>
            </a:pPr>
            <a:r>
              <a:rPr lang="en-US" altLang="ja-JP" sz="4000" dirty="0" smtClean="0"/>
              <a:t>  </a:t>
            </a:r>
            <a:r>
              <a:rPr lang="en-US" altLang="ja-JP" sz="4000" dirty="0"/>
              <a:t> </a:t>
            </a:r>
            <a:endParaRPr lang="ja-JP" altLang="ja-JP" sz="4000" dirty="0"/>
          </a:p>
          <a:p>
            <a:pPr marL="0" indent="0">
              <a:buNone/>
            </a:pPr>
            <a:r>
              <a:rPr lang="ja-JP" altLang="ja-JP" sz="4000" dirty="0"/>
              <a:t>　　</a:t>
            </a:r>
            <a:r>
              <a:rPr lang="en-US" altLang="ja-JP" sz="4000" dirty="0">
                <a:solidFill>
                  <a:srgbClr val="C00000"/>
                </a:solidFill>
              </a:rPr>
              <a:t>     I shall do X.</a:t>
            </a:r>
            <a:endParaRPr lang="ja-JP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4000" dirty="0">
                <a:solidFill>
                  <a:srgbClr val="C00000"/>
                </a:solidFill>
              </a:rPr>
              <a:t>  </a:t>
            </a:r>
            <a:r>
              <a:rPr lang="en-US" altLang="ja-JP" sz="4000" u="sng" dirty="0">
                <a:solidFill>
                  <a:srgbClr val="C00000"/>
                </a:solidFill>
              </a:rPr>
              <a:t>        The only measure of doing X is doing Y.   </a:t>
            </a:r>
            <a:endParaRPr lang="ja-JP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ja-JP" sz="4000" dirty="0">
                <a:solidFill>
                  <a:srgbClr val="C00000"/>
                </a:solidFill>
              </a:rPr>
              <a:t>　</a:t>
            </a:r>
            <a:r>
              <a:rPr lang="en-US" altLang="ja-JP" sz="4000" dirty="0">
                <a:solidFill>
                  <a:srgbClr val="C00000"/>
                </a:solidFill>
              </a:rPr>
              <a:t>∴</a:t>
            </a:r>
            <a:r>
              <a:rPr lang="ja-JP" altLang="ja-JP" sz="4000" dirty="0">
                <a:solidFill>
                  <a:srgbClr val="C00000"/>
                </a:solidFill>
              </a:rPr>
              <a:t>　</a:t>
            </a:r>
            <a:r>
              <a:rPr lang="en-US" altLang="ja-JP" sz="4000" dirty="0">
                <a:solidFill>
                  <a:srgbClr val="C00000"/>
                </a:solidFill>
              </a:rPr>
              <a:t>I shall do Y.</a:t>
            </a:r>
            <a:endParaRPr lang="ja-JP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4000" dirty="0">
                <a:solidFill>
                  <a:srgbClr val="C00000"/>
                </a:solidFill>
              </a:rPr>
              <a:t>          If I cannot do Y, I give up doing X.</a:t>
            </a:r>
            <a:endParaRPr lang="ja-JP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4000" dirty="0">
                <a:solidFill>
                  <a:srgbClr val="C00000"/>
                </a:solidFill>
              </a:rPr>
              <a:t>          If I do not want to do Y, I must give up doing X.</a:t>
            </a:r>
            <a:endParaRPr lang="ja-JP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4000" dirty="0">
                <a:solidFill>
                  <a:srgbClr val="C00000"/>
                </a:solidFill>
              </a:rPr>
              <a:t>          If I intend to do X, I need to intend to do Y</a:t>
            </a:r>
            <a:r>
              <a:rPr lang="en-US" altLang="ja-JP" sz="4000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endParaRPr lang="en-US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4000" dirty="0">
                <a:solidFill>
                  <a:schemeClr val="bg2">
                    <a:lumMod val="90000"/>
                  </a:schemeClr>
                </a:solidFill>
              </a:rPr>
              <a:t>Why “I shall do Y” was selected as the conclusion from among many candidates?  </a:t>
            </a:r>
          </a:p>
          <a:p>
            <a:pPr marL="0" indent="0">
              <a:buNone/>
            </a:pPr>
            <a:endParaRPr lang="ja-JP" altLang="ja-JP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dirty="0"/>
              <a:t> </a:t>
            </a: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64087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ja-JP" sz="4000" b="1" dirty="0"/>
              <a:t>1.2 A practical inference </a:t>
            </a:r>
            <a:r>
              <a:rPr lang="en-US" altLang="ja-JP" sz="4000" b="1" i="1" dirty="0"/>
              <a:t>presupposes</a:t>
            </a:r>
            <a:r>
              <a:rPr lang="en-US" altLang="ja-JP" sz="4000" b="1" dirty="0"/>
              <a:t> a practical question</a:t>
            </a:r>
            <a:endParaRPr lang="ja-JP" altLang="ja-JP" sz="4000" b="1" dirty="0"/>
          </a:p>
          <a:p>
            <a:pPr marL="0" indent="0">
              <a:buNone/>
            </a:pPr>
            <a:r>
              <a:rPr lang="en-US" altLang="ja-JP" sz="4000" dirty="0" smtClean="0"/>
              <a:t>Also in </a:t>
            </a:r>
            <a:r>
              <a:rPr lang="en-US" altLang="ja-JP" sz="4000" dirty="0"/>
              <a:t>practical inferences, many sentences are deduced as conclusions from </a:t>
            </a:r>
            <a:r>
              <a:rPr lang="en-US" altLang="ja-JP" sz="4000" dirty="0" smtClean="0"/>
              <a:t>same premises</a:t>
            </a:r>
            <a:r>
              <a:rPr lang="en-US" altLang="ja-JP" sz="4000" dirty="0"/>
              <a:t>. </a:t>
            </a:r>
            <a:endParaRPr lang="ja-JP" altLang="ja-JP" sz="4000" dirty="0"/>
          </a:p>
          <a:p>
            <a:pPr marL="0" indent="0">
              <a:buNone/>
            </a:pPr>
            <a:r>
              <a:rPr lang="en-US" altLang="ja-JP" sz="4000" dirty="0" smtClean="0"/>
              <a:t>  </a:t>
            </a:r>
            <a:r>
              <a:rPr lang="en-US" altLang="ja-JP" sz="4000" dirty="0"/>
              <a:t> </a:t>
            </a:r>
            <a:endParaRPr lang="ja-JP" altLang="ja-JP" sz="4000" dirty="0"/>
          </a:p>
          <a:p>
            <a:pPr marL="0" indent="0">
              <a:buNone/>
            </a:pPr>
            <a:r>
              <a:rPr lang="ja-JP" altLang="ja-JP" sz="4000" dirty="0"/>
              <a:t>　　</a:t>
            </a:r>
            <a:r>
              <a:rPr lang="en-US" altLang="ja-JP" sz="4000" dirty="0">
                <a:solidFill>
                  <a:srgbClr val="C00000"/>
                </a:solidFill>
              </a:rPr>
              <a:t>     I shall do X.</a:t>
            </a:r>
            <a:endParaRPr lang="ja-JP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4000" dirty="0">
                <a:solidFill>
                  <a:srgbClr val="C00000"/>
                </a:solidFill>
              </a:rPr>
              <a:t>  </a:t>
            </a:r>
            <a:r>
              <a:rPr lang="en-US" altLang="ja-JP" sz="4000" u="sng" dirty="0">
                <a:solidFill>
                  <a:srgbClr val="C00000"/>
                </a:solidFill>
              </a:rPr>
              <a:t>        The only measure of doing X is doing Y.   </a:t>
            </a:r>
            <a:endParaRPr lang="ja-JP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ja-JP" sz="4000" dirty="0">
                <a:solidFill>
                  <a:srgbClr val="C00000"/>
                </a:solidFill>
              </a:rPr>
              <a:t>　</a:t>
            </a:r>
            <a:r>
              <a:rPr lang="en-US" altLang="ja-JP" sz="4000" dirty="0">
                <a:solidFill>
                  <a:srgbClr val="C00000"/>
                </a:solidFill>
              </a:rPr>
              <a:t>∴</a:t>
            </a:r>
            <a:r>
              <a:rPr lang="ja-JP" altLang="ja-JP" sz="4000" dirty="0">
                <a:solidFill>
                  <a:srgbClr val="C00000"/>
                </a:solidFill>
              </a:rPr>
              <a:t>　</a:t>
            </a:r>
            <a:r>
              <a:rPr lang="en-US" altLang="ja-JP" sz="4000" dirty="0">
                <a:solidFill>
                  <a:srgbClr val="C00000"/>
                </a:solidFill>
              </a:rPr>
              <a:t>I shall do Y.</a:t>
            </a:r>
            <a:endParaRPr lang="ja-JP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4000" dirty="0">
                <a:solidFill>
                  <a:srgbClr val="C00000"/>
                </a:solidFill>
              </a:rPr>
              <a:t>          If I cannot do Y, I give up doing X.</a:t>
            </a:r>
            <a:endParaRPr lang="ja-JP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4000" dirty="0">
                <a:solidFill>
                  <a:srgbClr val="C00000"/>
                </a:solidFill>
              </a:rPr>
              <a:t>          If I do not want to do Y, I must give up doing X.</a:t>
            </a:r>
            <a:endParaRPr lang="ja-JP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4000" dirty="0">
                <a:solidFill>
                  <a:srgbClr val="C00000"/>
                </a:solidFill>
              </a:rPr>
              <a:t>          If I intend to do X, I need to intend to do Y</a:t>
            </a:r>
            <a:r>
              <a:rPr lang="en-US" altLang="ja-JP" sz="4000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endParaRPr lang="en-US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4000" dirty="0"/>
              <a:t>Why </a:t>
            </a:r>
            <a:r>
              <a:rPr lang="en-US" altLang="ja-JP" sz="4000" dirty="0">
                <a:solidFill>
                  <a:srgbClr val="FF0000"/>
                </a:solidFill>
              </a:rPr>
              <a:t>“I shall do Y” </a:t>
            </a:r>
            <a:r>
              <a:rPr lang="en-US" altLang="ja-JP" sz="4000" dirty="0"/>
              <a:t>was selected as the conclusion from among many candidates?  </a:t>
            </a:r>
          </a:p>
          <a:p>
            <a:pPr marL="0" indent="0">
              <a:buNone/>
            </a:pPr>
            <a:endParaRPr lang="ja-JP" altLang="ja-JP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dirty="0"/>
              <a:t> </a:t>
            </a: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15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633670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ja-JP" sz="4000" dirty="0" smtClean="0"/>
              <a:t>We could </a:t>
            </a:r>
            <a:r>
              <a:rPr lang="en-US" altLang="ja-JP" sz="4000" dirty="0"/>
              <a:t>consider that </a:t>
            </a:r>
            <a:r>
              <a:rPr lang="en-US" altLang="ja-JP" sz="4000" dirty="0">
                <a:solidFill>
                  <a:srgbClr val="FF0000"/>
                </a:solidFill>
              </a:rPr>
              <a:t>the inference is performed in response to a practical question</a:t>
            </a:r>
            <a:r>
              <a:rPr lang="en-US" altLang="ja-JP" sz="4000" dirty="0"/>
              <a:t>. </a:t>
            </a:r>
          </a:p>
          <a:p>
            <a:pPr marL="0" indent="0">
              <a:buNone/>
            </a:pPr>
            <a:r>
              <a:rPr lang="en-US" altLang="ja-JP" sz="4000" dirty="0"/>
              <a:t>      For example,</a:t>
            </a:r>
          </a:p>
          <a:p>
            <a:pPr marL="0" indent="0">
              <a:buNone/>
            </a:pPr>
            <a:r>
              <a:rPr lang="en-US" altLang="ja-JP" sz="4000" dirty="0"/>
              <a:t>                I shall do X.</a:t>
            </a:r>
            <a:endParaRPr lang="ja-JP" altLang="ja-JP" sz="4000" dirty="0"/>
          </a:p>
          <a:p>
            <a:pPr marL="0" indent="0">
              <a:buNone/>
            </a:pPr>
            <a:r>
              <a:rPr lang="en-US" altLang="ja-JP" sz="4000" dirty="0">
                <a:solidFill>
                  <a:srgbClr val="FF0000"/>
                </a:solidFill>
              </a:rPr>
              <a:t>              </a:t>
            </a:r>
            <a:r>
              <a:rPr lang="en-US" altLang="ja-JP" sz="4000" i="1" dirty="0">
                <a:solidFill>
                  <a:srgbClr val="FF0000"/>
                </a:solidFill>
              </a:rPr>
              <a:t> What shall I do to do X?</a:t>
            </a:r>
            <a:r>
              <a:rPr lang="en-US" altLang="ja-JP" sz="4000" dirty="0">
                <a:solidFill>
                  <a:srgbClr val="FF0000"/>
                </a:solidFill>
              </a:rPr>
              <a:t> </a:t>
            </a:r>
            <a:endParaRPr lang="ja-JP" altLang="ja-JP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u="sng" dirty="0"/>
              <a:t>               The only measure of doing X is doing Y.   </a:t>
            </a:r>
            <a:endParaRPr lang="ja-JP" altLang="ja-JP" sz="4000" dirty="0"/>
          </a:p>
          <a:p>
            <a:pPr marL="0" indent="0">
              <a:buNone/>
            </a:pPr>
            <a:r>
              <a:rPr lang="ja-JP" altLang="ja-JP" sz="4000" dirty="0"/>
              <a:t>　　　</a:t>
            </a:r>
            <a:r>
              <a:rPr lang="en-US" altLang="ja-JP" sz="4000" dirty="0"/>
              <a:t>∴</a:t>
            </a:r>
            <a:r>
              <a:rPr lang="ja-JP" altLang="ja-JP" sz="4000" dirty="0"/>
              <a:t>　</a:t>
            </a:r>
            <a:r>
              <a:rPr lang="en-US" altLang="ja-JP" sz="4000" dirty="0"/>
              <a:t>I shall do Y.</a:t>
            </a:r>
            <a:endParaRPr lang="ja-JP" altLang="ja-JP" sz="4000" dirty="0"/>
          </a:p>
          <a:p>
            <a:pPr marL="0" indent="0">
              <a:buNone/>
            </a:pPr>
            <a:r>
              <a:rPr lang="en-US" altLang="ja-JP" sz="4000" dirty="0">
                <a:solidFill>
                  <a:schemeClr val="bg2">
                    <a:lumMod val="90000"/>
                  </a:schemeClr>
                </a:solidFill>
              </a:rPr>
              <a:t>A practical inference is therefore the process of answering a practical question. Thus, we can explain why the utterance of the intention “I shall do Y” follows from the initial two premises.</a:t>
            </a:r>
            <a:endParaRPr lang="ja-JP" altLang="ja-JP" sz="4000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sz="1300" dirty="0" smtClean="0"/>
              <a:t>      </a:t>
            </a:r>
          </a:p>
          <a:p>
            <a:pPr marL="0" indent="0">
              <a:buNone/>
            </a:pPr>
            <a:r>
              <a:rPr lang="en-US" altLang="ja-JP" sz="4000" dirty="0" smtClean="0">
                <a:solidFill>
                  <a:schemeClr val="bg2">
                    <a:lumMod val="90000"/>
                  </a:schemeClr>
                </a:solidFill>
              </a:rPr>
              <a:t>In this case the </a:t>
            </a:r>
            <a:r>
              <a:rPr lang="en-US" altLang="ja-JP" sz="4000" dirty="0">
                <a:solidFill>
                  <a:schemeClr val="bg2">
                    <a:lumMod val="90000"/>
                  </a:schemeClr>
                </a:solidFill>
              </a:rPr>
              <a:t>question ‘</a:t>
            </a:r>
            <a:r>
              <a:rPr lang="en-US" altLang="ja-JP" sz="4000" i="1" dirty="0">
                <a:solidFill>
                  <a:schemeClr val="bg2">
                    <a:lumMod val="90000"/>
                  </a:schemeClr>
                </a:solidFill>
              </a:rPr>
              <a:t>What shall I do to do X?</a:t>
            </a:r>
            <a:r>
              <a:rPr lang="en-US" altLang="ja-JP" sz="4000" dirty="0">
                <a:solidFill>
                  <a:schemeClr val="bg2">
                    <a:lumMod val="90000"/>
                  </a:schemeClr>
                </a:solidFill>
              </a:rPr>
              <a:t> ’ entails the intention ‘I shall do X</a:t>
            </a:r>
            <a:r>
              <a:rPr lang="en-US" altLang="ja-JP" sz="4000" dirty="0" smtClean="0">
                <a:solidFill>
                  <a:schemeClr val="bg2">
                    <a:lumMod val="90000"/>
                  </a:schemeClr>
                </a:solidFill>
              </a:rPr>
              <a:t>’. </a:t>
            </a:r>
            <a:r>
              <a:rPr lang="en-US" altLang="ja-JP" sz="4000" dirty="0">
                <a:solidFill>
                  <a:schemeClr val="bg2">
                    <a:lumMod val="90000"/>
                  </a:schemeClr>
                </a:solidFill>
              </a:rPr>
              <a:t>Therefore, we could omit it as follows.</a:t>
            </a:r>
          </a:p>
          <a:p>
            <a:pPr marL="0" indent="0">
              <a:buNone/>
            </a:pPr>
            <a:r>
              <a:rPr lang="en-US" altLang="ja-JP" sz="4000" dirty="0">
                <a:solidFill>
                  <a:schemeClr val="bg2">
                    <a:lumMod val="90000"/>
                  </a:schemeClr>
                </a:solidFill>
              </a:rPr>
              <a:t>              </a:t>
            </a:r>
            <a:r>
              <a:rPr lang="en-US" altLang="ja-JP" sz="4000" i="1" dirty="0">
                <a:solidFill>
                  <a:schemeClr val="bg2">
                    <a:lumMod val="90000"/>
                  </a:schemeClr>
                </a:solidFill>
              </a:rPr>
              <a:t> What shall I do to do X?</a:t>
            </a:r>
            <a:r>
              <a:rPr lang="en-US" altLang="ja-JP" sz="4000" dirty="0">
                <a:solidFill>
                  <a:schemeClr val="bg2">
                    <a:lumMod val="90000"/>
                  </a:schemeClr>
                </a:solidFill>
              </a:rPr>
              <a:t> </a:t>
            </a:r>
            <a:endParaRPr lang="ja-JP" altLang="ja-JP" sz="4000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sz="4000" u="sng" dirty="0">
                <a:solidFill>
                  <a:schemeClr val="bg2">
                    <a:lumMod val="90000"/>
                  </a:schemeClr>
                </a:solidFill>
              </a:rPr>
              <a:t>               The only measure of doing X is doing Y.   </a:t>
            </a:r>
            <a:endParaRPr lang="ja-JP" altLang="ja-JP" sz="4000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>
              <a:buNone/>
            </a:pPr>
            <a:r>
              <a:rPr lang="ja-JP" altLang="ja-JP" sz="4000" dirty="0">
                <a:solidFill>
                  <a:schemeClr val="bg2">
                    <a:lumMod val="90000"/>
                  </a:schemeClr>
                </a:solidFill>
              </a:rPr>
              <a:t>　　　</a:t>
            </a:r>
            <a:r>
              <a:rPr lang="en-US" altLang="ja-JP" sz="4000" dirty="0">
                <a:solidFill>
                  <a:schemeClr val="bg2">
                    <a:lumMod val="90000"/>
                  </a:schemeClr>
                </a:solidFill>
              </a:rPr>
              <a:t>∴</a:t>
            </a:r>
            <a:r>
              <a:rPr lang="ja-JP" altLang="ja-JP" sz="4000" dirty="0">
                <a:solidFill>
                  <a:schemeClr val="bg2">
                    <a:lumMod val="90000"/>
                  </a:schemeClr>
                </a:solidFill>
              </a:rPr>
              <a:t>　</a:t>
            </a:r>
            <a:r>
              <a:rPr lang="en-US" altLang="ja-JP" sz="4000" dirty="0">
                <a:solidFill>
                  <a:schemeClr val="bg2">
                    <a:lumMod val="90000"/>
                  </a:schemeClr>
                </a:solidFill>
              </a:rPr>
              <a:t>I shall do Y.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99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633670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ja-JP" sz="4000" dirty="0" smtClean="0"/>
              <a:t>We could </a:t>
            </a:r>
            <a:r>
              <a:rPr lang="en-US" altLang="ja-JP" sz="4000" dirty="0"/>
              <a:t>consider that </a:t>
            </a:r>
            <a:r>
              <a:rPr lang="en-US" altLang="ja-JP" sz="4000" dirty="0">
                <a:solidFill>
                  <a:srgbClr val="FF0000"/>
                </a:solidFill>
              </a:rPr>
              <a:t>the inference is performed in response to a practical question</a:t>
            </a:r>
            <a:r>
              <a:rPr lang="en-US" altLang="ja-JP" sz="4000" dirty="0"/>
              <a:t>. </a:t>
            </a:r>
          </a:p>
          <a:p>
            <a:pPr marL="0" indent="0">
              <a:buNone/>
            </a:pPr>
            <a:r>
              <a:rPr lang="en-US" altLang="ja-JP" sz="4000" dirty="0"/>
              <a:t>      For example,</a:t>
            </a:r>
          </a:p>
          <a:p>
            <a:pPr marL="0" indent="0">
              <a:buNone/>
            </a:pPr>
            <a:r>
              <a:rPr lang="en-US" altLang="ja-JP" sz="4000" dirty="0"/>
              <a:t>                I shall do X.</a:t>
            </a:r>
            <a:endParaRPr lang="ja-JP" altLang="ja-JP" sz="4000" dirty="0"/>
          </a:p>
          <a:p>
            <a:pPr marL="0" indent="0">
              <a:buNone/>
            </a:pPr>
            <a:r>
              <a:rPr lang="en-US" altLang="ja-JP" sz="4000" dirty="0">
                <a:solidFill>
                  <a:srgbClr val="FF0000"/>
                </a:solidFill>
              </a:rPr>
              <a:t>              </a:t>
            </a:r>
            <a:r>
              <a:rPr lang="en-US" altLang="ja-JP" sz="4000" i="1" dirty="0">
                <a:solidFill>
                  <a:srgbClr val="FF0000"/>
                </a:solidFill>
              </a:rPr>
              <a:t> What shall I do to do X?</a:t>
            </a:r>
            <a:r>
              <a:rPr lang="en-US" altLang="ja-JP" sz="4000" dirty="0">
                <a:solidFill>
                  <a:srgbClr val="FF0000"/>
                </a:solidFill>
              </a:rPr>
              <a:t> </a:t>
            </a:r>
            <a:endParaRPr lang="ja-JP" altLang="ja-JP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u="sng" dirty="0"/>
              <a:t>               The only measure of doing X is doing Y.   </a:t>
            </a:r>
            <a:endParaRPr lang="ja-JP" altLang="ja-JP" sz="4000" dirty="0"/>
          </a:p>
          <a:p>
            <a:pPr marL="0" indent="0">
              <a:buNone/>
            </a:pPr>
            <a:r>
              <a:rPr lang="ja-JP" altLang="ja-JP" sz="4000" dirty="0"/>
              <a:t>　　　</a:t>
            </a:r>
            <a:r>
              <a:rPr lang="en-US" altLang="ja-JP" sz="4000" dirty="0"/>
              <a:t>∴</a:t>
            </a:r>
            <a:r>
              <a:rPr lang="ja-JP" altLang="ja-JP" sz="4000" dirty="0"/>
              <a:t>　</a:t>
            </a:r>
            <a:r>
              <a:rPr lang="en-US" altLang="ja-JP" sz="4000" dirty="0"/>
              <a:t>I shall do Y.</a:t>
            </a:r>
            <a:endParaRPr lang="ja-JP" altLang="ja-JP" sz="4000" dirty="0"/>
          </a:p>
          <a:p>
            <a:pPr marL="0" indent="0">
              <a:buNone/>
            </a:pPr>
            <a:r>
              <a:rPr lang="en-US" altLang="ja-JP" sz="4000" dirty="0"/>
              <a:t>A practical inference is therefore </a:t>
            </a:r>
            <a:r>
              <a:rPr lang="en-US" altLang="ja-JP" sz="4000" dirty="0">
                <a:solidFill>
                  <a:srgbClr val="FF0000"/>
                </a:solidFill>
              </a:rPr>
              <a:t>the process of answering a practical question. </a:t>
            </a:r>
            <a:r>
              <a:rPr lang="en-US" altLang="ja-JP" sz="4000" dirty="0"/>
              <a:t>Thus, we can explain why the utterance of the intention “</a:t>
            </a:r>
            <a:r>
              <a:rPr lang="en-US" altLang="ja-JP" sz="4000" dirty="0">
                <a:solidFill>
                  <a:srgbClr val="FF0000"/>
                </a:solidFill>
              </a:rPr>
              <a:t>I shall do Y</a:t>
            </a:r>
            <a:r>
              <a:rPr lang="en-US" altLang="ja-JP" sz="4000" dirty="0"/>
              <a:t>” follows from the initial two premises.</a:t>
            </a:r>
            <a:endParaRPr lang="ja-JP" altLang="ja-JP" sz="4000" dirty="0"/>
          </a:p>
          <a:p>
            <a:pPr marL="0" indent="0">
              <a:buNone/>
            </a:pPr>
            <a:r>
              <a:rPr lang="en-US" altLang="ja-JP" sz="1300" dirty="0" smtClean="0"/>
              <a:t>      </a:t>
            </a:r>
          </a:p>
          <a:p>
            <a:pPr marL="0" indent="0">
              <a:buNone/>
            </a:pPr>
            <a:r>
              <a:rPr lang="en-US" altLang="ja-JP" sz="4000" dirty="0" smtClean="0">
                <a:solidFill>
                  <a:schemeClr val="bg2">
                    <a:lumMod val="90000"/>
                  </a:schemeClr>
                </a:solidFill>
              </a:rPr>
              <a:t>In this case the </a:t>
            </a:r>
            <a:r>
              <a:rPr lang="en-US" altLang="ja-JP" sz="4000" dirty="0">
                <a:solidFill>
                  <a:schemeClr val="bg2">
                    <a:lumMod val="90000"/>
                  </a:schemeClr>
                </a:solidFill>
              </a:rPr>
              <a:t>question ‘</a:t>
            </a:r>
            <a:r>
              <a:rPr lang="en-US" altLang="ja-JP" sz="4000" i="1" dirty="0">
                <a:solidFill>
                  <a:schemeClr val="bg2">
                    <a:lumMod val="90000"/>
                  </a:schemeClr>
                </a:solidFill>
              </a:rPr>
              <a:t>What shall I do to do X?</a:t>
            </a:r>
            <a:r>
              <a:rPr lang="en-US" altLang="ja-JP" sz="4000" dirty="0">
                <a:solidFill>
                  <a:schemeClr val="bg2">
                    <a:lumMod val="90000"/>
                  </a:schemeClr>
                </a:solidFill>
              </a:rPr>
              <a:t> ’ entails the intention ‘I shall do X</a:t>
            </a:r>
            <a:r>
              <a:rPr lang="en-US" altLang="ja-JP" sz="4000" dirty="0" smtClean="0">
                <a:solidFill>
                  <a:schemeClr val="bg2">
                    <a:lumMod val="90000"/>
                  </a:schemeClr>
                </a:solidFill>
              </a:rPr>
              <a:t>’. </a:t>
            </a:r>
            <a:r>
              <a:rPr lang="en-US" altLang="ja-JP" sz="4000" dirty="0">
                <a:solidFill>
                  <a:schemeClr val="bg2">
                    <a:lumMod val="90000"/>
                  </a:schemeClr>
                </a:solidFill>
              </a:rPr>
              <a:t>Therefore, we could omit it as follows.</a:t>
            </a:r>
          </a:p>
          <a:p>
            <a:pPr marL="0" indent="0">
              <a:buNone/>
            </a:pPr>
            <a:r>
              <a:rPr lang="en-US" altLang="ja-JP" sz="4000" dirty="0">
                <a:solidFill>
                  <a:schemeClr val="bg2">
                    <a:lumMod val="90000"/>
                  </a:schemeClr>
                </a:solidFill>
              </a:rPr>
              <a:t>              </a:t>
            </a:r>
            <a:r>
              <a:rPr lang="en-US" altLang="ja-JP" sz="4000" i="1" dirty="0">
                <a:solidFill>
                  <a:schemeClr val="bg2">
                    <a:lumMod val="90000"/>
                  </a:schemeClr>
                </a:solidFill>
              </a:rPr>
              <a:t> What shall I do to do X?</a:t>
            </a:r>
            <a:r>
              <a:rPr lang="en-US" altLang="ja-JP" sz="4000" dirty="0">
                <a:solidFill>
                  <a:schemeClr val="bg2">
                    <a:lumMod val="90000"/>
                  </a:schemeClr>
                </a:solidFill>
              </a:rPr>
              <a:t> </a:t>
            </a:r>
            <a:endParaRPr lang="ja-JP" altLang="ja-JP" sz="4000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sz="4000" u="sng" dirty="0">
                <a:solidFill>
                  <a:schemeClr val="bg2">
                    <a:lumMod val="90000"/>
                  </a:schemeClr>
                </a:solidFill>
              </a:rPr>
              <a:t>               The only measure of doing X is doing Y.   </a:t>
            </a:r>
            <a:endParaRPr lang="ja-JP" altLang="ja-JP" sz="4000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>
              <a:buNone/>
            </a:pPr>
            <a:r>
              <a:rPr lang="ja-JP" altLang="ja-JP" sz="4000" dirty="0">
                <a:solidFill>
                  <a:schemeClr val="bg2">
                    <a:lumMod val="90000"/>
                  </a:schemeClr>
                </a:solidFill>
              </a:rPr>
              <a:t>　　　</a:t>
            </a:r>
            <a:r>
              <a:rPr lang="en-US" altLang="ja-JP" sz="4000" dirty="0">
                <a:solidFill>
                  <a:schemeClr val="bg2">
                    <a:lumMod val="90000"/>
                  </a:schemeClr>
                </a:solidFill>
              </a:rPr>
              <a:t>∴</a:t>
            </a:r>
            <a:r>
              <a:rPr lang="ja-JP" altLang="ja-JP" sz="4000" dirty="0">
                <a:solidFill>
                  <a:schemeClr val="bg2">
                    <a:lumMod val="90000"/>
                  </a:schemeClr>
                </a:solidFill>
              </a:rPr>
              <a:t>　</a:t>
            </a:r>
            <a:r>
              <a:rPr lang="en-US" altLang="ja-JP" sz="4000" dirty="0">
                <a:solidFill>
                  <a:schemeClr val="bg2">
                    <a:lumMod val="90000"/>
                  </a:schemeClr>
                </a:solidFill>
              </a:rPr>
              <a:t>I shall do Y.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960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633670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ja-JP" sz="4000" dirty="0" smtClean="0"/>
              <a:t>We could </a:t>
            </a:r>
            <a:r>
              <a:rPr lang="en-US" altLang="ja-JP" sz="4000" dirty="0"/>
              <a:t>consider that </a:t>
            </a:r>
            <a:r>
              <a:rPr lang="en-US" altLang="ja-JP" sz="4000" dirty="0">
                <a:solidFill>
                  <a:srgbClr val="FF0000"/>
                </a:solidFill>
              </a:rPr>
              <a:t>the inference is performed in response to a practical question</a:t>
            </a:r>
            <a:r>
              <a:rPr lang="en-US" altLang="ja-JP" sz="4000" dirty="0"/>
              <a:t>. </a:t>
            </a:r>
          </a:p>
          <a:p>
            <a:pPr marL="0" indent="0">
              <a:buNone/>
            </a:pPr>
            <a:r>
              <a:rPr lang="en-US" altLang="ja-JP" sz="4000" dirty="0"/>
              <a:t>      For example,</a:t>
            </a:r>
          </a:p>
          <a:p>
            <a:pPr marL="0" indent="0">
              <a:buNone/>
            </a:pPr>
            <a:r>
              <a:rPr lang="en-US" altLang="ja-JP" sz="4000" dirty="0"/>
              <a:t>                I shall do X.</a:t>
            </a:r>
            <a:endParaRPr lang="ja-JP" altLang="ja-JP" sz="4000" dirty="0"/>
          </a:p>
          <a:p>
            <a:pPr marL="0" indent="0">
              <a:buNone/>
            </a:pPr>
            <a:r>
              <a:rPr lang="en-US" altLang="ja-JP" sz="4000" dirty="0">
                <a:solidFill>
                  <a:srgbClr val="FF0000"/>
                </a:solidFill>
              </a:rPr>
              <a:t>              </a:t>
            </a:r>
            <a:r>
              <a:rPr lang="en-US" altLang="ja-JP" sz="4000" i="1" dirty="0">
                <a:solidFill>
                  <a:srgbClr val="FF0000"/>
                </a:solidFill>
              </a:rPr>
              <a:t> What shall I do to do X?</a:t>
            </a:r>
            <a:r>
              <a:rPr lang="en-US" altLang="ja-JP" sz="4000" dirty="0">
                <a:solidFill>
                  <a:srgbClr val="FF0000"/>
                </a:solidFill>
              </a:rPr>
              <a:t> </a:t>
            </a:r>
            <a:endParaRPr lang="ja-JP" altLang="ja-JP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u="sng" dirty="0"/>
              <a:t>               The only measure of doing X is doing Y.   </a:t>
            </a:r>
            <a:endParaRPr lang="ja-JP" altLang="ja-JP" sz="4000" dirty="0"/>
          </a:p>
          <a:p>
            <a:pPr marL="0" indent="0">
              <a:buNone/>
            </a:pPr>
            <a:r>
              <a:rPr lang="ja-JP" altLang="ja-JP" sz="4000" dirty="0"/>
              <a:t>　　　</a:t>
            </a:r>
            <a:r>
              <a:rPr lang="en-US" altLang="ja-JP" sz="4000" dirty="0"/>
              <a:t>∴</a:t>
            </a:r>
            <a:r>
              <a:rPr lang="ja-JP" altLang="ja-JP" sz="4000" dirty="0"/>
              <a:t>　</a:t>
            </a:r>
            <a:r>
              <a:rPr lang="en-US" altLang="ja-JP" sz="4000" dirty="0"/>
              <a:t>I shall do Y.</a:t>
            </a:r>
            <a:endParaRPr lang="ja-JP" altLang="ja-JP" sz="4000" dirty="0"/>
          </a:p>
          <a:p>
            <a:pPr marL="0" indent="0">
              <a:buNone/>
            </a:pPr>
            <a:r>
              <a:rPr lang="en-US" altLang="ja-JP" sz="4000" dirty="0"/>
              <a:t>A practical inference is therefore </a:t>
            </a:r>
            <a:r>
              <a:rPr lang="en-US" altLang="ja-JP" sz="4000" dirty="0">
                <a:solidFill>
                  <a:srgbClr val="FF0000"/>
                </a:solidFill>
              </a:rPr>
              <a:t>the process of answering a practical question. </a:t>
            </a:r>
            <a:r>
              <a:rPr lang="en-US" altLang="ja-JP" sz="4000" dirty="0"/>
              <a:t>Thus, we can explain why the utterance of the intention “</a:t>
            </a:r>
            <a:r>
              <a:rPr lang="en-US" altLang="ja-JP" sz="4000" dirty="0">
                <a:solidFill>
                  <a:srgbClr val="FF0000"/>
                </a:solidFill>
              </a:rPr>
              <a:t>I shall do Y</a:t>
            </a:r>
            <a:r>
              <a:rPr lang="en-US" altLang="ja-JP" sz="4000" dirty="0"/>
              <a:t>” follows from the initial two premises.</a:t>
            </a:r>
            <a:endParaRPr lang="ja-JP" altLang="ja-JP" sz="4000" dirty="0"/>
          </a:p>
          <a:p>
            <a:pPr marL="0" indent="0">
              <a:buNone/>
            </a:pPr>
            <a:r>
              <a:rPr lang="en-US" altLang="ja-JP" sz="1300" dirty="0" smtClean="0"/>
              <a:t>      </a:t>
            </a:r>
          </a:p>
          <a:p>
            <a:pPr marL="0" indent="0">
              <a:buNone/>
            </a:pPr>
            <a:r>
              <a:rPr lang="en-US" altLang="ja-JP" sz="4000" dirty="0" smtClean="0"/>
              <a:t>In this case the </a:t>
            </a:r>
            <a:r>
              <a:rPr lang="en-US" altLang="ja-JP" sz="4000" dirty="0"/>
              <a:t>question ‘</a:t>
            </a:r>
            <a:r>
              <a:rPr lang="en-US" altLang="ja-JP" sz="4000" i="1" dirty="0">
                <a:solidFill>
                  <a:srgbClr val="FF0000"/>
                </a:solidFill>
              </a:rPr>
              <a:t>What shall I do to do X?</a:t>
            </a:r>
            <a:r>
              <a:rPr lang="en-US" altLang="ja-JP" sz="4000" dirty="0">
                <a:solidFill>
                  <a:srgbClr val="FF0000"/>
                </a:solidFill>
              </a:rPr>
              <a:t> </a:t>
            </a:r>
            <a:r>
              <a:rPr lang="en-US" altLang="ja-JP" sz="4000" dirty="0"/>
              <a:t>’ entails the intention </a:t>
            </a:r>
            <a:r>
              <a:rPr lang="en-US" altLang="ja-JP" sz="4000" dirty="0">
                <a:solidFill>
                  <a:srgbClr val="FF0000"/>
                </a:solidFill>
              </a:rPr>
              <a:t>‘I shall do X</a:t>
            </a:r>
            <a:r>
              <a:rPr lang="en-US" altLang="ja-JP" sz="4000" dirty="0" smtClean="0">
                <a:solidFill>
                  <a:srgbClr val="FF0000"/>
                </a:solidFill>
              </a:rPr>
              <a:t>’</a:t>
            </a:r>
            <a:r>
              <a:rPr lang="en-US" altLang="ja-JP" sz="4000" dirty="0" smtClean="0"/>
              <a:t>. </a:t>
            </a:r>
            <a:r>
              <a:rPr lang="en-US" altLang="ja-JP" sz="4000" dirty="0"/>
              <a:t>Therefore, we could omit it as follows.</a:t>
            </a:r>
          </a:p>
          <a:p>
            <a:pPr marL="0" indent="0">
              <a:buNone/>
            </a:pPr>
            <a:r>
              <a:rPr lang="en-US" altLang="ja-JP" sz="4000" dirty="0">
                <a:solidFill>
                  <a:srgbClr val="FF0000"/>
                </a:solidFill>
              </a:rPr>
              <a:t>              </a:t>
            </a:r>
            <a:r>
              <a:rPr lang="en-US" altLang="ja-JP" sz="4000" i="1" dirty="0">
                <a:solidFill>
                  <a:srgbClr val="FF0000"/>
                </a:solidFill>
              </a:rPr>
              <a:t> What shall I do to do X?</a:t>
            </a:r>
            <a:r>
              <a:rPr lang="en-US" altLang="ja-JP" sz="4000" dirty="0">
                <a:solidFill>
                  <a:srgbClr val="FF0000"/>
                </a:solidFill>
              </a:rPr>
              <a:t> </a:t>
            </a:r>
            <a:endParaRPr lang="ja-JP" altLang="ja-JP" sz="4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u="sng" dirty="0"/>
              <a:t>               The only measure of doing X is doing Y.   </a:t>
            </a:r>
            <a:endParaRPr lang="ja-JP" altLang="ja-JP" sz="4000" dirty="0"/>
          </a:p>
          <a:p>
            <a:pPr marL="0" indent="0">
              <a:buNone/>
            </a:pPr>
            <a:r>
              <a:rPr lang="ja-JP" altLang="ja-JP" sz="4000" dirty="0"/>
              <a:t>　　　</a:t>
            </a:r>
            <a:r>
              <a:rPr lang="en-US" altLang="ja-JP" sz="4000" dirty="0"/>
              <a:t>∴</a:t>
            </a:r>
            <a:r>
              <a:rPr lang="ja-JP" altLang="ja-JP" sz="4000" dirty="0"/>
              <a:t>　</a:t>
            </a:r>
            <a:r>
              <a:rPr lang="en-US" altLang="ja-JP" sz="4000" dirty="0"/>
              <a:t>I shall do Y.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490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467544" y="620689"/>
            <a:ext cx="8280920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sz="3000" dirty="0" smtClean="0"/>
              <a:t>If </a:t>
            </a:r>
            <a:r>
              <a:rPr lang="en-US" altLang="ja-JP" sz="3000" dirty="0"/>
              <a:t>we were answering a different practical </a:t>
            </a:r>
            <a:r>
              <a:rPr lang="en-US" altLang="ja-JP" sz="3000" dirty="0" smtClean="0"/>
              <a:t>question, the </a:t>
            </a:r>
            <a:r>
              <a:rPr lang="en-US" altLang="ja-JP" sz="3000" dirty="0"/>
              <a:t>same premises would produce a different </a:t>
            </a:r>
            <a:r>
              <a:rPr lang="en-US" altLang="ja-JP" sz="3000" dirty="0" smtClean="0"/>
              <a:t>conclusion. </a:t>
            </a:r>
            <a:endParaRPr lang="ja-JP" altLang="ja-JP" sz="3000" dirty="0"/>
          </a:p>
          <a:p>
            <a:pPr marL="0" indent="0">
              <a:buNone/>
            </a:pPr>
            <a:r>
              <a:rPr lang="en-US" altLang="ja-JP" sz="1900" dirty="0" smtClean="0"/>
              <a:t>  </a:t>
            </a:r>
            <a:endParaRPr lang="ja-JP" altLang="ja-JP" sz="1900" dirty="0"/>
          </a:p>
          <a:p>
            <a:pPr marL="0" indent="0">
              <a:buNone/>
            </a:pPr>
            <a:r>
              <a:rPr lang="ja-JP" altLang="ja-JP" sz="3000" dirty="0"/>
              <a:t>　　　</a:t>
            </a:r>
            <a:r>
              <a:rPr lang="en-US" altLang="ja-JP" sz="3000" dirty="0"/>
              <a:t>   </a:t>
            </a:r>
            <a:r>
              <a:rPr lang="en-US" altLang="ja-JP" sz="3000" dirty="0" smtClean="0"/>
              <a:t>I </a:t>
            </a:r>
            <a:r>
              <a:rPr lang="en-US" altLang="ja-JP" sz="3000" dirty="0"/>
              <a:t>shall do X</a:t>
            </a:r>
            <a:r>
              <a:rPr lang="en-US" altLang="ja-JP" sz="3000" dirty="0" smtClean="0"/>
              <a:t>.</a:t>
            </a:r>
            <a:endParaRPr lang="ja-JP" altLang="ja-JP" sz="3000" dirty="0"/>
          </a:p>
          <a:p>
            <a:pPr marL="0" indent="0">
              <a:buNone/>
            </a:pPr>
            <a:r>
              <a:rPr lang="en-US" altLang="ja-JP" sz="3000" dirty="0">
                <a:solidFill>
                  <a:srgbClr val="FF0000"/>
                </a:solidFill>
              </a:rPr>
              <a:t>           </a:t>
            </a:r>
            <a:r>
              <a:rPr lang="en-US" altLang="ja-JP" sz="3000" i="1" dirty="0">
                <a:solidFill>
                  <a:srgbClr val="FF0000"/>
                </a:solidFill>
              </a:rPr>
              <a:t>In what case will I be unable to do X? </a:t>
            </a:r>
            <a:endParaRPr lang="ja-JP" altLang="ja-JP" sz="3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3000" u="sng" dirty="0"/>
              <a:t>           The only measure of doing X is doing Y.   </a:t>
            </a:r>
            <a:endParaRPr lang="ja-JP" altLang="ja-JP" sz="3000" dirty="0"/>
          </a:p>
          <a:p>
            <a:pPr marL="0" indent="0">
              <a:buNone/>
            </a:pPr>
            <a:r>
              <a:rPr lang="ja-JP" altLang="ja-JP" sz="3000" dirty="0"/>
              <a:t>　</a:t>
            </a:r>
            <a:r>
              <a:rPr lang="en-US" altLang="ja-JP" sz="3000" dirty="0"/>
              <a:t> ∴</a:t>
            </a:r>
            <a:r>
              <a:rPr lang="ja-JP" altLang="ja-JP" sz="3000" dirty="0"/>
              <a:t>　</a:t>
            </a:r>
            <a:r>
              <a:rPr lang="en-US" altLang="ja-JP" sz="3000" dirty="0">
                <a:solidFill>
                  <a:srgbClr val="FF0000"/>
                </a:solidFill>
              </a:rPr>
              <a:t>I cannot do X if I cannot do Y.</a:t>
            </a:r>
            <a:endParaRPr lang="ja-JP" altLang="ja-JP" sz="3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1200" dirty="0" smtClean="0"/>
              <a:t> </a:t>
            </a:r>
            <a:r>
              <a:rPr lang="en-US" altLang="ja-JP" sz="3000" dirty="0" smtClean="0"/>
              <a:t> </a:t>
            </a:r>
            <a:endParaRPr lang="ja-JP" altLang="ja-JP" sz="3000" dirty="0"/>
          </a:p>
          <a:p>
            <a:pPr marL="0" indent="0">
              <a:buNone/>
            </a:pPr>
            <a:r>
              <a:rPr lang="en-US" altLang="ja-JP" sz="3000" dirty="0">
                <a:solidFill>
                  <a:schemeClr val="bg2">
                    <a:lumMod val="90000"/>
                  </a:schemeClr>
                </a:solidFill>
              </a:rPr>
              <a:t>Therefore, both theoretical and practical inferences </a:t>
            </a:r>
            <a:r>
              <a:rPr lang="en-US" altLang="ja-JP" sz="3000" i="1" dirty="0">
                <a:solidFill>
                  <a:schemeClr val="bg2">
                    <a:lumMod val="90000"/>
                  </a:schemeClr>
                </a:solidFill>
              </a:rPr>
              <a:t>presuppose</a:t>
            </a:r>
            <a:r>
              <a:rPr lang="en-US" altLang="ja-JP" sz="3000" dirty="0">
                <a:solidFill>
                  <a:schemeClr val="bg2">
                    <a:lumMod val="90000"/>
                  </a:schemeClr>
                </a:solidFill>
              </a:rPr>
              <a:t> questions. </a:t>
            </a:r>
            <a:endParaRPr lang="ja-JP" altLang="ja-JP" sz="3000" dirty="0">
              <a:solidFill>
                <a:schemeClr val="bg2">
                  <a:lumMod val="90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dirty="0"/>
              <a:t> </a:t>
            </a: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89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467544" y="620689"/>
            <a:ext cx="8280920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3000" dirty="0" smtClean="0"/>
              <a:t>Ｔ</a:t>
            </a:r>
            <a:r>
              <a:rPr lang="en-US" altLang="ja-JP" sz="3000" dirty="0" smtClean="0"/>
              <a:t>he </a:t>
            </a:r>
            <a:r>
              <a:rPr lang="en-US" altLang="ja-JP" sz="3000" dirty="0"/>
              <a:t>same premises would produce a different conclusion if we were answering a different practical question. </a:t>
            </a:r>
            <a:endParaRPr lang="ja-JP" altLang="ja-JP" sz="3000" dirty="0"/>
          </a:p>
          <a:p>
            <a:pPr marL="0" indent="0">
              <a:buNone/>
            </a:pPr>
            <a:r>
              <a:rPr lang="en-US" altLang="ja-JP" sz="1900" dirty="0" smtClean="0"/>
              <a:t>  </a:t>
            </a:r>
            <a:endParaRPr lang="ja-JP" altLang="ja-JP" sz="1900" dirty="0"/>
          </a:p>
          <a:p>
            <a:pPr marL="0" indent="0">
              <a:buNone/>
            </a:pPr>
            <a:r>
              <a:rPr lang="ja-JP" altLang="ja-JP" sz="3000" dirty="0"/>
              <a:t>　　　</a:t>
            </a:r>
            <a:r>
              <a:rPr lang="en-US" altLang="ja-JP" sz="3000" dirty="0"/>
              <a:t>   </a:t>
            </a:r>
            <a:r>
              <a:rPr lang="en-US" altLang="ja-JP" sz="3000" dirty="0" smtClean="0"/>
              <a:t>I </a:t>
            </a:r>
            <a:r>
              <a:rPr lang="en-US" altLang="ja-JP" sz="3000" dirty="0"/>
              <a:t>shall do X</a:t>
            </a:r>
            <a:r>
              <a:rPr lang="en-US" altLang="ja-JP" sz="3000" dirty="0" smtClean="0"/>
              <a:t>.</a:t>
            </a:r>
            <a:endParaRPr lang="ja-JP" altLang="ja-JP" sz="3000" dirty="0"/>
          </a:p>
          <a:p>
            <a:pPr marL="0" indent="0">
              <a:buNone/>
            </a:pPr>
            <a:r>
              <a:rPr lang="en-US" altLang="ja-JP" sz="3000" dirty="0">
                <a:solidFill>
                  <a:srgbClr val="FF0000"/>
                </a:solidFill>
              </a:rPr>
              <a:t>           </a:t>
            </a:r>
            <a:r>
              <a:rPr lang="en-US" altLang="ja-JP" sz="3000" i="1" dirty="0">
                <a:solidFill>
                  <a:srgbClr val="FF0000"/>
                </a:solidFill>
              </a:rPr>
              <a:t>In what case will I be unable to do X? </a:t>
            </a:r>
            <a:endParaRPr lang="ja-JP" altLang="ja-JP" sz="3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3000" u="sng" dirty="0"/>
              <a:t>           The only measure of doing X is doing Y.   </a:t>
            </a:r>
            <a:endParaRPr lang="ja-JP" altLang="ja-JP" sz="3000" dirty="0"/>
          </a:p>
          <a:p>
            <a:pPr marL="0" indent="0">
              <a:buNone/>
            </a:pPr>
            <a:r>
              <a:rPr lang="ja-JP" altLang="ja-JP" sz="3000" dirty="0"/>
              <a:t>　</a:t>
            </a:r>
            <a:r>
              <a:rPr lang="en-US" altLang="ja-JP" sz="3000" dirty="0"/>
              <a:t> ∴</a:t>
            </a:r>
            <a:r>
              <a:rPr lang="ja-JP" altLang="ja-JP" sz="3000" dirty="0"/>
              <a:t>　</a:t>
            </a:r>
            <a:r>
              <a:rPr lang="en-US" altLang="ja-JP" sz="3000" dirty="0"/>
              <a:t>I cannot do X if I cannot do Y.</a:t>
            </a:r>
            <a:endParaRPr lang="ja-JP" altLang="ja-JP" sz="3000" dirty="0"/>
          </a:p>
          <a:p>
            <a:pPr marL="0" indent="0">
              <a:buNone/>
            </a:pPr>
            <a:r>
              <a:rPr lang="en-US" altLang="ja-JP" sz="1200" dirty="0" smtClean="0"/>
              <a:t> </a:t>
            </a:r>
            <a:r>
              <a:rPr lang="en-US" altLang="ja-JP" sz="3000" dirty="0" smtClean="0"/>
              <a:t> </a:t>
            </a:r>
            <a:endParaRPr lang="ja-JP" altLang="ja-JP" sz="3000" dirty="0"/>
          </a:p>
          <a:p>
            <a:pPr marL="0" indent="0">
              <a:buNone/>
            </a:pPr>
            <a:r>
              <a:rPr lang="en-US" altLang="ja-JP" sz="3000" dirty="0"/>
              <a:t>Therefore, both theoretical and practical inferences </a:t>
            </a:r>
            <a:r>
              <a:rPr lang="en-US" altLang="ja-JP" sz="3000" i="1" dirty="0">
                <a:solidFill>
                  <a:srgbClr val="FF0000"/>
                </a:solidFill>
              </a:rPr>
              <a:t>presuppose</a:t>
            </a:r>
            <a:r>
              <a:rPr lang="en-US" altLang="ja-JP" sz="3000" dirty="0">
                <a:solidFill>
                  <a:srgbClr val="FF0000"/>
                </a:solidFill>
              </a:rPr>
              <a:t> </a:t>
            </a:r>
            <a:r>
              <a:rPr lang="en-US" altLang="ja-JP" sz="3000" dirty="0"/>
              <a:t>questions. </a:t>
            </a:r>
            <a:endParaRPr lang="ja-JP" altLang="ja-JP" sz="3000" dirty="0"/>
          </a:p>
          <a:p>
            <a:pPr marL="0" indent="0">
              <a:buNone/>
            </a:pPr>
            <a:r>
              <a:rPr lang="en-US" altLang="ja-JP" dirty="0"/>
              <a:t> </a:t>
            </a: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2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ja-JP" dirty="0"/>
              <a:t>In such an inference, if the premises are true, </a:t>
            </a:r>
            <a:r>
              <a:rPr lang="en-US" altLang="ja-JP" dirty="0">
                <a:solidFill>
                  <a:srgbClr val="FF0000"/>
                </a:solidFill>
              </a:rPr>
              <a:t>not one but many sentences </a:t>
            </a:r>
            <a:r>
              <a:rPr lang="en-US" altLang="ja-JP" dirty="0"/>
              <a:t>are logically true, as follows:</a:t>
            </a:r>
            <a:endParaRPr lang="ja-JP" altLang="en-US" dirty="0"/>
          </a:p>
          <a:p>
            <a:pPr marL="0" indent="0">
              <a:buNone/>
            </a:pPr>
            <a:r>
              <a:rPr lang="ja-JP" altLang="en-US" dirty="0" smtClean="0"/>
              <a:t>　 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   </a:t>
            </a:r>
            <a:r>
              <a:rPr lang="en-US" altLang="ja-JP" dirty="0" smtClean="0"/>
              <a:t>All </a:t>
            </a:r>
            <a:r>
              <a:rPr lang="en-US" altLang="ja-JP" dirty="0"/>
              <a:t>penguins are birds.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dirty="0"/>
              <a:t>   </a:t>
            </a:r>
            <a:r>
              <a:rPr lang="en-US" altLang="ja-JP" u="sng" dirty="0"/>
              <a:t>      All birds are oviparous.                      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dirty="0"/>
              <a:t>     ∴All penguins are oviparous.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dirty="0"/>
              <a:t>         </a:t>
            </a:r>
            <a:r>
              <a:rPr lang="en-US" altLang="ja-JP" dirty="0">
                <a:solidFill>
                  <a:srgbClr val="C00000"/>
                </a:solidFill>
              </a:rPr>
              <a:t> </a:t>
            </a:r>
            <a:r>
              <a:rPr lang="en-US" altLang="ja-JP" dirty="0" smtClean="0">
                <a:solidFill>
                  <a:srgbClr val="C00000"/>
                </a:solidFill>
              </a:rPr>
              <a:t>Some oviparous animals are penguins.</a:t>
            </a:r>
          </a:p>
          <a:p>
            <a:pPr marL="0" indent="0">
              <a:buNone/>
            </a:pPr>
            <a:r>
              <a:rPr lang="ja-JP" altLang="en-US" dirty="0" smtClean="0">
                <a:solidFill>
                  <a:srgbClr val="C00000"/>
                </a:solidFill>
              </a:rPr>
              <a:t>　　　 </a:t>
            </a:r>
            <a:r>
              <a:rPr lang="en-US" altLang="ja-JP" dirty="0" smtClean="0">
                <a:solidFill>
                  <a:srgbClr val="C00000"/>
                </a:solidFill>
              </a:rPr>
              <a:t>Some </a:t>
            </a:r>
            <a:r>
              <a:rPr lang="en-US" altLang="ja-JP" dirty="0">
                <a:solidFill>
                  <a:srgbClr val="C00000"/>
                </a:solidFill>
              </a:rPr>
              <a:t>penguins are oviparous.</a:t>
            </a:r>
            <a:endParaRPr lang="ja-JP" altLang="ja-JP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dirty="0">
                <a:solidFill>
                  <a:srgbClr val="C00000"/>
                </a:solidFill>
              </a:rPr>
              <a:t>          There is no penguin that is </a:t>
            </a:r>
            <a:r>
              <a:rPr lang="en-US" altLang="ja-JP" dirty="0" smtClean="0">
                <a:solidFill>
                  <a:srgbClr val="C00000"/>
                </a:solidFill>
              </a:rPr>
              <a:t>not</a:t>
            </a:r>
            <a:r>
              <a:rPr lang="ja-JP" altLang="en-US" dirty="0" smtClean="0">
                <a:solidFill>
                  <a:srgbClr val="C00000"/>
                </a:solidFill>
              </a:rPr>
              <a:t> </a:t>
            </a:r>
            <a:r>
              <a:rPr lang="en-US" altLang="ja-JP" dirty="0" smtClean="0">
                <a:solidFill>
                  <a:srgbClr val="C00000"/>
                </a:solidFill>
              </a:rPr>
              <a:t>oviparous.</a:t>
            </a:r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In </a:t>
            </a:r>
            <a:r>
              <a:rPr lang="en-US" altLang="ja-JP" dirty="0"/>
              <a:t>above example, only one sentence “All penguins are oviparous” serves as the logical conclusion; why is this? </a:t>
            </a:r>
          </a:p>
          <a:p>
            <a:pPr marL="0" indent="0">
              <a:buNone/>
            </a:pPr>
            <a:endParaRPr lang="en-US" altLang="ja-JP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dirty="0"/>
              <a:t> </a:t>
            </a: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68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07229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431800" y="624880"/>
            <a:ext cx="8435280" cy="5976664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ja-JP" altLang="en-US" i="1" dirty="0" smtClean="0">
                <a:solidFill>
                  <a:srgbClr val="FF0000"/>
                </a:solidFill>
              </a:rPr>
              <a:t>“</a:t>
            </a:r>
            <a:r>
              <a:rPr lang="en-US" altLang="ja-JP" i="1" dirty="0">
                <a:solidFill>
                  <a:srgbClr val="FF0000"/>
                </a:solidFill>
              </a:rPr>
              <a:t>Direct answer</a:t>
            </a:r>
            <a:r>
              <a:rPr lang="ja-JP" altLang="en-US" dirty="0"/>
              <a:t>”</a:t>
            </a:r>
            <a:r>
              <a:rPr lang="en-US" altLang="ja-JP" dirty="0"/>
              <a:t> is defined as a possible </a:t>
            </a:r>
            <a:r>
              <a:rPr lang="en-US" altLang="ja-JP" dirty="0">
                <a:solidFill>
                  <a:srgbClr val="FF0000"/>
                </a:solidFill>
              </a:rPr>
              <a:t>just-sufficient</a:t>
            </a:r>
            <a:r>
              <a:rPr lang="en-US" altLang="ja-JP" dirty="0"/>
              <a:t> answer, where “</a:t>
            </a:r>
            <a:r>
              <a:rPr lang="en-US" altLang="ja-JP" dirty="0">
                <a:solidFill>
                  <a:srgbClr val="FF0000"/>
                </a:solidFill>
              </a:rPr>
              <a:t>just-sufficient</a:t>
            </a:r>
            <a:r>
              <a:rPr lang="en-US" altLang="ja-JP" dirty="0"/>
              <a:t>” means “satisfies the request of a question by providing </a:t>
            </a:r>
            <a:r>
              <a:rPr lang="en-US" altLang="ja-JP" dirty="0">
                <a:solidFill>
                  <a:srgbClr val="FF0000"/>
                </a:solidFill>
              </a:rPr>
              <a:t>neither less nor more </a:t>
            </a:r>
            <a:r>
              <a:rPr lang="en-US" altLang="ja-JP" dirty="0"/>
              <a:t>information than is requested”.  (</a:t>
            </a:r>
            <a:r>
              <a:rPr lang="en-US" altLang="ja-JP" i="1" dirty="0"/>
              <a:t>Ibid</a:t>
            </a:r>
            <a:r>
              <a:rPr lang="en-US" altLang="ja-JP" dirty="0"/>
              <a:t>. p. 18</a:t>
            </a:r>
            <a:r>
              <a:rPr lang="en-US" altLang="ja-JP" dirty="0" smtClean="0"/>
              <a:t>)</a:t>
            </a:r>
          </a:p>
          <a:p>
            <a:pPr marL="0" lvl="1" indent="0">
              <a:buNone/>
            </a:pPr>
            <a:endParaRPr lang="en-US" altLang="ja-JP" dirty="0"/>
          </a:p>
          <a:p>
            <a:pPr marL="0" lvl="1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41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9559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976664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sz="3300" dirty="0" err="1"/>
              <a:t>Wiśniewski</a:t>
            </a:r>
            <a:r>
              <a:rPr lang="en-US" altLang="ja-JP" sz="3300" dirty="0"/>
              <a:t> rejects the following inference by this definition of </a:t>
            </a:r>
            <a:r>
              <a:rPr lang="en-US" altLang="ja-JP" sz="3300" i="1" dirty="0" err="1">
                <a:solidFill>
                  <a:srgbClr val="FF0000"/>
                </a:solidFill>
              </a:rPr>
              <a:t>informativeness</a:t>
            </a:r>
            <a:r>
              <a:rPr lang="en-US" altLang="ja-JP" sz="3300" dirty="0"/>
              <a:t>.</a:t>
            </a:r>
          </a:p>
          <a:p>
            <a:pPr marL="0" indent="0">
              <a:buNone/>
            </a:pPr>
            <a:r>
              <a:rPr lang="en-US" altLang="ja-JP" sz="1300" dirty="0"/>
              <a:t>   </a:t>
            </a:r>
          </a:p>
          <a:p>
            <a:pPr marL="0" indent="0">
              <a:buNone/>
            </a:pPr>
            <a:r>
              <a:rPr lang="en-US" altLang="ja-JP" dirty="0"/>
              <a:t>   </a:t>
            </a:r>
            <a:r>
              <a:rPr lang="ja-JP" altLang="en-US" dirty="0"/>
              <a:t>　　　</a:t>
            </a:r>
            <a:r>
              <a:rPr lang="en-US" altLang="ja-JP" dirty="0"/>
              <a:t>If Andrew is rich, then Andrew is happy.</a:t>
            </a:r>
          </a:p>
          <a:p>
            <a:pPr marL="0" indent="0">
              <a:buNone/>
            </a:pPr>
            <a:r>
              <a:rPr lang="en-US" altLang="ja-JP" dirty="0"/>
              <a:t>  </a:t>
            </a:r>
            <a:r>
              <a:rPr lang="ja-JP" altLang="en-US" dirty="0"/>
              <a:t>　</a:t>
            </a:r>
            <a:r>
              <a:rPr lang="ja-JP" altLang="en-US" u="sng" dirty="0"/>
              <a:t>　　</a:t>
            </a:r>
            <a:r>
              <a:rPr lang="en-US" altLang="ja-JP" u="sng" dirty="0"/>
              <a:t>Andrew is rich.                          </a:t>
            </a:r>
          </a:p>
          <a:p>
            <a:pPr marL="0" indent="0">
              <a:buNone/>
            </a:pPr>
            <a:r>
              <a:rPr lang="ja-JP" altLang="en-US" dirty="0"/>
              <a:t>  　∴  </a:t>
            </a:r>
            <a:r>
              <a:rPr lang="ja-JP" altLang="en-US" i="1" dirty="0">
                <a:solidFill>
                  <a:srgbClr val="C00000"/>
                </a:solidFill>
              </a:rPr>
              <a:t>Ｉｓ　Ａｎｄｒｅｗ　</a:t>
            </a:r>
            <a:r>
              <a:rPr lang="en-US" altLang="ja-JP" i="1" dirty="0">
                <a:solidFill>
                  <a:srgbClr val="C00000"/>
                </a:solidFill>
              </a:rPr>
              <a:t>happy?</a:t>
            </a:r>
          </a:p>
          <a:p>
            <a:pPr marL="0" lvl="1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sz="2000" dirty="0" smtClean="0"/>
          </a:p>
          <a:p>
            <a:pPr marL="0" indent="0">
              <a:buNone/>
            </a:pP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42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6550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467544" y="548680"/>
            <a:ext cx="8208912" cy="51845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sz="1900" dirty="0" smtClean="0"/>
              <a:t>  </a:t>
            </a:r>
            <a:r>
              <a:rPr lang="en-US" altLang="ja-JP" dirty="0" smtClean="0"/>
              <a:t>To </a:t>
            </a:r>
            <a:r>
              <a:rPr lang="en-US" altLang="ja-JP" dirty="0"/>
              <a:t>answer this question, we must bear in mind that </a:t>
            </a:r>
            <a:r>
              <a:rPr lang="en-US" altLang="ja-JP" dirty="0">
                <a:solidFill>
                  <a:srgbClr val="FF0000"/>
                </a:solidFill>
              </a:rPr>
              <a:t>an inference is drawn to answer a certain question, </a:t>
            </a:r>
            <a:r>
              <a:rPr lang="en-US" altLang="ja-JP" dirty="0"/>
              <a:t>and the conclusion is an answer to that question. 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The </a:t>
            </a:r>
            <a:r>
              <a:rPr lang="en-US" altLang="ja-JP" dirty="0"/>
              <a:t>above inference is drawn to answer the following question: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dirty="0"/>
              <a:t> 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dirty="0"/>
              <a:t>  </a:t>
            </a:r>
            <a:r>
              <a:rPr lang="ja-JP" altLang="ja-JP" dirty="0"/>
              <a:t>　　</a:t>
            </a:r>
            <a:r>
              <a:rPr lang="en-US" altLang="ja-JP" dirty="0">
                <a:solidFill>
                  <a:schemeClr val="bg2">
                    <a:lumMod val="90000"/>
                  </a:schemeClr>
                </a:solidFill>
              </a:rPr>
              <a:t>    </a:t>
            </a:r>
            <a:r>
              <a:rPr lang="en-US" altLang="ja-JP" i="1" dirty="0">
                <a:solidFill>
                  <a:srgbClr val="FF0000"/>
                </a:solidFill>
              </a:rPr>
              <a:t>Are all </a:t>
            </a:r>
            <a:r>
              <a:rPr lang="en-US" altLang="ja-JP" i="1" dirty="0" smtClean="0">
                <a:solidFill>
                  <a:srgbClr val="FF0000"/>
                </a:solidFill>
              </a:rPr>
              <a:t>penguins </a:t>
            </a:r>
            <a:r>
              <a:rPr lang="en-US" altLang="ja-JP" i="1" dirty="0">
                <a:solidFill>
                  <a:srgbClr val="FF0000"/>
                </a:solidFill>
              </a:rPr>
              <a:t>oviparous?</a:t>
            </a:r>
            <a:endParaRPr lang="ja-JP" altLang="ja-JP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dirty="0"/>
              <a:t>            All penguins are birds.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dirty="0"/>
              <a:t>    </a:t>
            </a:r>
            <a:r>
              <a:rPr lang="en-US" altLang="ja-JP" u="sng" dirty="0"/>
              <a:t>        All birds are oviparous.          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dirty="0"/>
              <a:t>        ∴</a:t>
            </a:r>
            <a:r>
              <a:rPr lang="en-US" altLang="ja-JP" dirty="0">
                <a:solidFill>
                  <a:srgbClr val="FF0000"/>
                </a:solidFill>
              </a:rPr>
              <a:t>All penguins are oviparous</a:t>
            </a:r>
            <a:r>
              <a:rPr lang="en-US" altLang="ja-JP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n-US" altLang="ja-JP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dirty="0" smtClean="0">
              <a:solidFill>
                <a:srgbClr val="C00000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23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395536" y="620688"/>
            <a:ext cx="8640960" cy="590465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ja-JP" dirty="0"/>
              <a:t>Thus, if the answer to </a:t>
            </a:r>
            <a:r>
              <a:rPr lang="en-US" altLang="ja-JP" dirty="0">
                <a:solidFill>
                  <a:srgbClr val="C00000"/>
                </a:solidFill>
              </a:rPr>
              <a:t>a different question</a:t>
            </a:r>
            <a:r>
              <a:rPr lang="en-US" altLang="ja-JP" dirty="0"/>
              <a:t> were </a:t>
            </a:r>
            <a:r>
              <a:rPr lang="en-US" altLang="ja-JP" dirty="0" smtClean="0"/>
              <a:t>sought, the </a:t>
            </a:r>
            <a:r>
              <a:rPr lang="en-US" altLang="ja-JP" dirty="0"/>
              <a:t>same premises could have produced a </a:t>
            </a:r>
            <a:r>
              <a:rPr lang="en-US" altLang="ja-JP" dirty="0">
                <a:solidFill>
                  <a:srgbClr val="C00000"/>
                </a:solidFill>
              </a:rPr>
              <a:t>different </a:t>
            </a:r>
            <a:r>
              <a:rPr lang="en-US" altLang="ja-JP" dirty="0" smtClean="0">
                <a:solidFill>
                  <a:srgbClr val="C00000"/>
                </a:solidFill>
              </a:rPr>
              <a:t>conclusion</a:t>
            </a:r>
            <a:r>
              <a:rPr lang="en-US" altLang="ja-JP" dirty="0" smtClean="0"/>
              <a:t>. 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sz="1900" dirty="0"/>
              <a:t> </a:t>
            </a:r>
            <a:r>
              <a:rPr lang="en-US" altLang="ja-JP" sz="1900" dirty="0" smtClean="0"/>
              <a:t>  </a:t>
            </a:r>
            <a:endParaRPr lang="ja-JP" altLang="ja-JP" sz="1900" dirty="0"/>
          </a:p>
          <a:p>
            <a:pPr marL="0" indent="0">
              <a:buNone/>
            </a:pPr>
            <a:r>
              <a:rPr lang="en-US" altLang="ja-JP" dirty="0"/>
              <a:t>    </a:t>
            </a:r>
            <a:r>
              <a:rPr lang="ja-JP" altLang="ja-JP" dirty="0"/>
              <a:t>　</a:t>
            </a:r>
            <a:r>
              <a:rPr lang="en-US" altLang="ja-JP" dirty="0"/>
              <a:t>   </a:t>
            </a:r>
            <a:r>
              <a:rPr lang="ja-JP" altLang="ja-JP" dirty="0"/>
              <a:t>　</a:t>
            </a:r>
            <a:r>
              <a:rPr lang="en-US" altLang="ja-JP" i="1" dirty="0">
                <a:solidFill>
                  <a:srgbClr val="FF0000"/>
                </a:solidFill>
              </a:rPr>
              <a:t>Are there penguins that are not oviparous?</a:t>
            </a:r>
            <a:endParaRPr lang="ja-JP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dirty="0"/>
              <a:t>             All penguins are birds.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dirty="0"/>
              <a:t>    </a:t>
            </a:r>
            <a:r>
              <a:rPr lang="en-US" altLang="ja-JP" u="sng" dirty="0"/>
              <a:t>         All birds are oviparous.         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dirty="0"/>
              <a:t>        ∴</a:t>
            </a:r>
            <a:r>
              <a:rPr lang="en-US" altLang="ja-JP" dirty="0">
                <a:solidFill>
                  <a:srgbClr val="FF0000"/>
                </a:solidFill>
              </a:rPr>
              <a:t>There is no penguin that </a:t>
            </a:r>
            <a:r>
              <a:rPr lang="en-US" altLang="ja-JP" dirty="0" smtClean="0">
                <a:solidFill>
                  <a:srgbClr val="FF0000"/>
                </a:solidFill>
              </a:rPr>
              <a:t>is not oviparous.</a:t>
            </a:r>
            <a:endParaRPr lang="ja-JP" altLang="ja-JP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1500" dirty="0"/>
              <a:t> </a:t>
            </a:r>
            <a:r>
              <a:rPr lang="en-US" altLang="ja-JP" sz="1500" dirty="0" smtClean="0"/>
              <a:t>  </a:t>
            </a:r>
            <a:endParaRPr lang="ja-JP" altLang="ja-JP" sz="1500" dirty="0"/>
          </a:p>
          <a:p>
            <a:pPr marL="0" indent="0">
              <a:buNone/>
            </a:pPr>
            <a:r>
              <a:rPr lang="en-US" altLang="ja-JP" dirty="0"/>
              <a:t>Thus, we can claim that </a:t>
            </a:r>
            <a:r>
              <a:rPr lang="en-US" altLang="ja-JP" dirty="0" smtClean="0"/>
              <a:t>an </a:t>
            </a:r>
            <a:r>
              <a:rPr lang="en-US" altLang="ja-JP" dirty="0"/>
              <a:t>Inference can hold only as a process to answer a </a:t>
            </a:r>
            <a:r>
              <a:rPr lang="en-US" altLang="ja-JP" dirty="0" smtClean="0"/>
              <a:t>question and</a:t>
            </a:r>
            <a:r>
              <a:rPr lang="en-US" altLang="ja-JP" dirty="0"/>
              <a:t> </a:t>
            </a:r>
            <a:r>
              <a:rPr lang="en-US" altLang="ja-JP" dirty="0" smtClean="0"/>
              <a:t>a </a:t>
            </a:r>
            <a:r>
              <a:rPr lang="en-US" altLang="ja-JP" dirty="0"/>
              <a:t>theoretical inference </a:t>
            </a:r>
            <a:r>
              <a:rPr lang="en-US" altLang="ja-JP" i="1" dirty="0">
                <a:solidFill>
                  <a:srgbClr val="C00000"/>
                </a:solidFill>
              </a:rPr>
              <a:t>presupposes*</a:t>
            </a:r>
            <a:r>
              <a:rPr lang="en-US" altLang="ja-JP" dirty="0"/>
              <a:t> a theoretical question</a:t>
            </a:r>
            <a:r>
              <a:rPr lang="en-US" altLang="ja-JP" dirty="0" smtClean="0"/>
              <a:t>.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sz="3000" dirty="0"/>
              <a:t> (This </a:t>
            </a:r>
            <a:r>
              <a:rPr lang="en-US" altLang="ja-JP" sz="3000" i="1" dirty="0">
                <a:solidFill>
                  <a:srgbClr val="C00000"/>
                </a:solidFill>
              </a:rPr>
              <a:t>presupposition</a:t>
            </a:r>
            <a:r>
              <a:rPr lang="en-US" altLang="ja-JP" sz="3000" dirty="0"/>
              <a:t> is, to be precise, different from </a:t>
            </a:r>
            <a:r>
              <a:rPr lang="en-US" altLang="ja-JP" sz="3000" i="1" dirty="0" smtClean="0"/>
              <a:t>presupposition</a:t>
            </a:r>
            <a:r>
              <a:rPr lang="en-US" altLang="ja-JP" sz="3000" dirty="0" smtClean="0"/>
              <a:t> in an </a:t>
            </a:r>
            <a:r>
              <a:rPr lang="en-US" altLang="ja-JP" sz="3000" dirty="0"/>
              <a:t>ordinary inference). </a:t>
            </a:r>
            <a:endParaRPr lang="ja-JP" altLang="ja-JP" sz="3000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8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323528" y="422028"/>
            <a:ext cx="8640960" cy="64087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ja-JP" sz="4000" b="1" dirty="0"/>
              <a:t>1.2 A practical inference </a:t>
            </a:r>
            <a:r>
              <a:rPr lang="en-US" altLang="ja-JP" sz="4000" b="1" i="1" dirty="0"/>
              <a:t>presupposes</a:t>
            </a:r>
            <a:r>
              <a:rPr lang="en-US" altLang="ja-JP" sz="4000" b="1" dirty="0"/>
              <a:t> a practical question</a:t>
            </a:r>
            <a:endParaRPr lang="ja-JP" altLang="ja-JP" sz="4000" b="1" dirty="0"/>
          </a:p>
          <a:p>
            <a:pPr marL="0" indent="0">
              <a:buNone/>
            </a:pPr>
            <a:r>
              <a:rPr lang="en-US" altLang="ja-JP" sz="4000" dirty="0" smtClean="0"/>
              <a:t>Also in </a:t>
            </a:r>
            <a:r>
              <a:rPr lang="en-US" altLang="ja-JP" sz="4000" dirty="0"/>
              <a:t>practical inferences, many sentences are deduced as conclusions from </a:t>
            </a:r>
            <a:r>
              <a:rPr lang="en-US" altLang="ja-JP" sz="4000" dirty="0" smtClean="0"/>
              <a:t>same premises</a:t>
            </a:r>
            <a:r>
              <a:rPr lang="en-US" altLang="ja-JP" sz="4000" dirty="0"/>
              <a:t>. </a:t>
            </a:r>
            <a:endParaRPr lang="ja-JP" altLang="ja-JP" sz="4000" dirty="0"/>
          </a:p>
          <a:p>
            <a:pPr marL="0" indent="0">
              <a:buNone/>
            </a:pPr>
            <a:r>
              <a:rPr lang="en-US" altLang="ja-JP" sz="4000" dirty="0" smtClean="0"/>
              <a:t>  </a:t>
            </a:r>
            <a:r>
              <a:rPr lang="en-US" altLang="ja-JP" sz="4000" dirty="0"/>
              <a:t> </a:t>
            </a:r>
            <a:endParaRPr lang="ja-JP" altLang="ja-JP" sz="4000" dirty="0"/>
          </a:p>
          <a:p>
            <a:pPr marL="0" indent="0">
              <a:buNone/>
            </a:pPr>
            <a:r>
              <a:rPr lang="ja-JP" altLang="ja-JP" sz="4000" dirty="0"/>
              <a:t>　　</a:t>
            </a:r>
            <a:r>
              <a:rPr lang="en-US" altLang="ja-JP" sz="4000" dirty="0">
                <a:solidFill>
                  <a:srgbClr val="C00000"/>
                </a:solidFill>
              </a:rPr>
              <a:t>     I shall do X.</a:t>
            </a:r>
            <a:endParaRPr lang="ja-JP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4000" dirty="0">
                <a:solidFill>
                  <a:srgbClr val="C00000"/>
                </a:solidFill>
              </a:rPr>
              <a:t>  </a:t>
            </a:r>
            <a:r>
              <a:rPr lang="en-US" altLang="ja-JP" sz="4000" u="sng" dirty="0">
                <a:solidFill>
                  <a:srgbClr val="C00000"/>
                </a:solidFill>
              </a:rPr>
              <a:t>        The only measure of doing X is doing Y.   </a:t>
            </a:r>
            <a:endParaRPr lang="ja-JP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ja-JP" sz="4000" dirty="0">
                <a:solidFill>
                  <a:srgbClr val="C00000"/>
                </a:solidFill>
              </a:rPr>
              <a:t>　</a:t>
            </a:r>
            <a:r>
              <a:rPr lang="en-US" altLang="ja-JP" sz="4000" dirty="0">
                <a:solidFill>
                  <a:srgbClr val="C00000"/>
                </a:solidFill>
              </a:rPr>
              <a:t>∴</a:t>
            </a:r>
            <a:r>
              <a:rPr lang="ja-JP" altLang="ja-JP" sz="4000" dirty="0">
                <a:solidFill>
                  <a:srgbClr val="C00000"/>
                </a:solidFill>
              </a:rPr>
              <a:t>　</a:t>
            </a:r>
            <a:r>
              <a:rPr lang="en-US" altLang="ja-JP" sz="4000" dirty="0">
                <a:solidFill>
                  <a:srgbClr val="C00000"/>
                </a:solidFill>
              </a:rPr>
              <a:t>I shall do Y.</a:t>
            </a:r>
            <a:endParaRPr lang="ja-JP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4000" dirty="0">
                <a:solidFill>
                  <a:srgbClr val="C00000"/>
                </a:solidFill>
              </a:rPr>
              <a:t>          If I cannot do Y, I give up doing X.</a:t>
            </a:r>
            <a:endParaRPr lang="ja-JP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4000" dirty="0">
                <a:solidFill>
                  <a:srgbClr val="C00000"/>
                </a:solidFill>
              </a:rPr>
              <a:t>          If I do not want to do Y, I must give up doing X.</a:t>
            </a:r>
            <a:endParaRPr lang="ja-JP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4000" dirty="0">
                <a:solidFill>
                  <a:srgbClr val="C00000"/>
                </a:solidFill>
              </a:rPr>
              <a:t>          If I intend to do X, I need to intend to do Y</a:t>
            </a:r>
            <a:r>
              <a:rPr lang="en-US" altLang="ja-JP" sz="4000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endParaRPr lang="en-US" altLang="ja-JP" sz="40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4000" dirty="0"/>
              <a:t>Why </a:t>
            </a:r>
            <a:r>
              <a:rPr lang="en-US" altLang="ja-JP" sz="4000" dirty="0">
                <a:solidFill>
                  <a:srgbClr val="FF0000"/>
                </a:solidFill>
              </a:rPr>
              <a:t>“I shall do Y” </a:t>
            </a:r>
            <a:r>
              <a:rPr lang="en-US" altLang="ja-JP" sz="4000" dirty="0"/>
              <a:t>was selected as the conclusion from among many candidates?  </a:t>
            </a:r>
            <a:r>
              <a:rPr lang="en-US" altLang="ja-JP" sz="4000" dirty="0" smtClean="0"/>
              <a:t> </a:t>
            </a:r>
          </a:p>
          <a:p>
            <a:pPr marL="0" indent="0">
              <a:buNone/>
            </a:pPr>
            <a:r>
              <a:rPr lang="en-US" altLang="ja-JP" sz="4000" dirty="0" smtClean="0"/>
              <a:t>We can answer it in a similar way. </a:t>
            </a:r>
            <a:endParaRPr lang="ja-JP" altLang="ja-JP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dirty="0"/>
              <a:t> </a:t>
            </a: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167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457200" y="587821"/>
            <a:ext cx="8507288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 smtClean="0"/>
              <a:t>2</a:t>
            </a:r>
            <a:r>
              <a:rPr lang="x-none" altLang="ja-JP" b="1" dirty="0"/>
              <a:t>　</a:t>
            </a:r>
            <a:r>
              <a:rPr lang="en-US" altLang="ja-JP" b="1" dirty="0"/>
              <a:t> Wiśniewski’s erotetic inference</a:t>
            </a:r>
            <a:endParaRPr lang="ja-JP" altLang="ja-JP" b="1" dirty="0"/>
          </a:p>
          <a:p>
            <a:pPr marL="0" indent="0">
              <a:buNone/>
            </a:pPr>
            <a:r>
              <a:rPr lang="en-US" altLang="ja-JP" dirty="0">
                <a:solidFill>
                  <a:srgbClr val="C00000"/>
                </a:solidFill>
              </a:rPr>
              <a:t>Andrzey </a:t>
            </a:r>
            <a:r>
              <a:rPr lang="en-US" altLang="ja-JP" dirty="0" err="1">
                <a:solidFill>
                  <a:srgbClr val="C00000"/>
                </a:solidFill>
              </a:rPr>
              <a:t>Wiśniewski</a:t>
            </a:r>
            <a:r>
              <a:rPr lang="en-US" altLang="ja-JP" dirty="0">
                <a:solidFill>
                  <a:srgbClr val="C00000"/>
                </a:solidFill>
              </a:rPr>
              <a:t> </a:t>
            </a:r>
            <a:r>
              <a:rPr lang="en-US" altLang="ja-JP" dirty="0" smtClean="0"/>
              <a:t>claimed</a:t>
            </a:r>
            <a:r>
              <a:rPr lang="ja-JP" altLang="en-US" dirty="0" smtClean="0"/>
              <a:t> </a:t>
            </a:r>
            <a:r>
              <a:rPr lang="en-US" altLang="ja-JP" dirty="0" smtClean="0"/>
              <a:t>the possibility of the inferences </a:t>
            </a:r>
            <a:r>
              <a:rPr lang="en-US" altLang="ja-JP" dirty="0"/>
              <a:t>that </a:t>
            </a:r>
            <a:r>
              <a:rPr lang="en-US" altLang="ja-JP" dirty="0" smtClean="0"/>
              <a:t>has a question </a:t>
            </a:r>
            <a:r>
              <a:rPr lang="en-US" altLang="ja-JP" dirty="0"/>
              <a:t>as </a:t>
            </a:r>
            <a:r>
              <a:rPr lang="en-US" altLang="ja-JP" dirty="0" smtClean="0"/>
              <a:t>its conclusion.</a:t>
            </a:r>
          </a:p>
          <a:p>
            <a:pPr marL="0" indent="0">
              <a:buNone/>
            </a:pPr>
            <a:r>
              <a:rPr lang="en-US" altLang="ja-JP" dirty="0" smtClean="0"/>
              <a:t>He call it  ‘</a:t>
            </a:r>
            <a:r>
              <a:rPr lang="en-US" altLang="ja-JP" i="1" dirty="0" err="1" smtClean="0">
                <a:solidFill>
                  <a:srgbClr val="FF0000"/>
                </a:solidFill>
              </a:rPr>
              <a:t>erotetic</a:t>
            </a:r>
            <a:r>
              <a:rPr lang="en-US" altLang="ja-JP" i="1" dirty="0" smtClean="0">
                <a:solidFill>
                  <a:srgbClr val="FF0000"/>
                </a:solidFill>
              </a:rPr>
              <a:t> inference’</a:t>
            </a:r>
            <a:r>
              <a:rPr lang="en-US" altLang="ja-JP" dirty="0" smtClean="0"/>
              <a:t> </a:t>
            </a:r>
            <a:r>
              <a:rPr lang="en-US" altLang="ja-JP" dirty="0"/>
              <a:t>and divides </a:t>
            </a:r>
            <a:r>
              <a:rPr lang="en-US" altLang="ja-JP" dirty="0" smtClean="0"/>
              <a:t>it into </a:t>
            </a:r>
            <a:r>
              <a:rPr lang="en-US" altLang="ja-JP" dirty="0"/>
              <a:t>two </a:t>
            </a:r>
            <a:r>
              <a:rPr lang="en-US" altLang="ja-JP" dirty="0" smtClean="0"/>
              <a:t>kinds. 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dirty="0"/>
              <a:t> </a:t>
            </a:r>
            <a:endParaRPr lang="ja-JP" altLang="ja-JP" dirty="0"/>
          </a:p>
          <a:p>
            <a:pPr marL="0" indent="0">
              <a:buNone/>
            </a:pPr>
            <a:r>
              <a:rPr lang="en-US" altLang="ja-JP" sz="2800" dirty="0" smtClean="0"/>
              <a:t>(</a:t>
            </a:r>
            <a:r>
              <a:rPr lang="x-none" altLang="ja-JP" sz="2800" dirty="0" smtClean="0"/>
              <a:t>Cf</a:t>
            </a:r>
            <a:r>
              <a:rPr lang="x-none" altLang="ja-JP" sz="2800" dirty="0"/>
              <a:t>. </a:t>
            </a:r>
            <a:r>
              <a:rPr lang="en-US" altLang="ja-JP" sz="2800" dirty="0"/>
              <a:t>Wiśniewski</a:t>
            </a:r>
            <a:r>
              <a:rPr lang="x-none" altLang="ja-JP" sz="2800" dirty="0"/>
              <a:t>, </a:t>
            </a:r>
            <a:r>
              <a:rPr lang="x-none" altLang="ja-JP" sz="2800" i="1" dirty="0"/>
              <a:t>Questions, Inferences, and Scenarios, </a:t>
            </a:r>
            <a:r>
              <a:rPr lang="x-none" altLang="ja-JP" sz="2800" dirty="0"/>
              <a:t>College Publications, 2013</a:t>
            </a:r>
            <a:r>
              <a:rPr lang="en-US" altLang="ja-JP" sz="2800" dirty="0" smtClean="0"/>
              <a:t>.)</a:t>
            </a:r>
            <a:endParaRPr lang="ja-JP" altLang="ja-JP" sz="2800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54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457200" y="404664"/>
            <a:ext cx="8507288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b="1" dirty="0"/>
              <a:t>2.1  First kind of </a:t>
            </a:r>
            <a:r>
              <a:rPr lang="en-US" altLang="ja-JP" b="1" i="1" dirty="0"/>
              <a:t>erotetic inference</a:t>
            </a:r>
            <a:endParaRPr lang="ja-JP" altLang="ja-JP" b="1" i="1" dirty="0"/>
          </a:p>
          <a:p>
            <a:r>
              <a:rPr lang="en-US" altLang="ja-JP" dirty="0"/>
              <a:t>The </a:t>
            </a:r>
            <a:r>
              <a:rPr lang="en-US" altLang="ja-JP" dirty="0">
                <a:solidFill>
                  <a:srgbClr val="FF0000"/>
                </a:solidFill>
              </a:rPr>
              <a:t>first kind of</a:t>
            </a:r>
            <a:r>
              <a:rPr lang="en-US" altLang="ja-JP" dirty="0"/>
              <a:t> </a:t>
            </a:r>
            <a:r>
              <a:rPr lang="en-US" altLang="ja-JP" i="1" dirty="0">
                <a:solidFill>
                  <a:srgbClr val="FF0000"/>
                </a:solidFill>
              </a:rPr>
              <a:t>erotetic inference </a:t>
            </a:r>
            <a:r>
              <a:rPr lang="en-US" altLang="ja-JP" dirty="0"/>
              <a:t>includes</a:t>
            </a:r>
            <a:r>
              <a:rPr lang="en-US" altLang="ja-JP" i="1" dirty="0"/>
              <a:t> </a:t>
            </a:r>
            <a:r>
              <a:rPr lang="en-US" altLang="ja-JP" dirty="0"/>
              <a:t>declarative sentences </a:t>
            </a:r>
            <a:r>
              <a:rPr lang="en-US" altLang="ja-JP" dirty="0" smtClean="0"/>
              <a:t> </a:t>
            </a:r>
            <a:r>
              <a:rPr lang="en-US" altLang="ja-JP" dirty="0"/>
              <a:t>as presuppositions and a question as </a:t>
            </a:r>
            <a:r>
              <a:rPr lang="en-US" altLang="ja-JP" dirty="0" smtClean="0"/>
              <a:t>a conclusion. </a:t>
            </a:r>
            <a:r>
              <a:rPr lang="en-US" altLang="ja-JP" dirty="0"/>
              <a:t>For example, </a:t>
            </a:r>
            <a:endParaRPr lang="en-US" altLang="ja-JP" dirty="0" smtClean="0"/>
          </a:p>
          <a:p>
            <a:endParaRPr lang="ja-JP" altLang="ja-JP" dirty="0"/>
          </a:p>
          <a:p>
            <a:pPr marL="0" indent="0">
              <a:buNone/>
            </a:pPr>
            <a:r>
              <a:rPr lang="ja-JP" altLang="en-US" u="sng" dirty="0"/>
              <a:t>　　</a:t>
            </a:r>
            <a:r>
              <a:rPr lang="en-US" altLang="ja-JP" u="sng" dirty="0" smtClean="0"/>
              <a:t>She </a:t>
            </a:r>
            <a:r>
              <a:rPr lang="en-US" altLang="ja-JP" u="sng" dirty="0"/>
              <a:t>always arrives on time, but now she is late.</a:t>
            </a:r>
            <a:endParaRPr lang="ja-JP" altLang="ja-JP" dirty="0"/>
          </a:p>
          <a:p>
            <a:pPr marL="0" indent="0">
              <a:buNone/>
            </a:pPr>
            <a:r>
              <a:rPr lang="ja-JP" altLang="en-US" i="1" dirty="0"/>
              <a:t>　∴ </a:t>
            </a:r>
            <a:r>
              <a:rPr lang="en-US" altLang="ja-JP" i="1" dirty="0">
                <a:solidFill>
                  <a:srgbClr val="C00000"/>
                </a:solidFill>
              </a:rPr>
              <a:t>What happened to her</a:t>
            </a:r>
            <a:r>
              <a:rPr lang="en-US" altLang="ja-JP" i="1" dirty="0" smtClean="0">
                <a:solidFill>
                  <a:srgbClr val="C00000"/>
                </a:solidFill>
              </a:rPr>
              <a:t>?</a:t>
            </a:r>
          </a:p>
          <a:p>
            <a:pPr marL="0" indent="0">
              <a:buNone/>
            </a:pPr>
            <a:endParaRPr lang="en-US" altLang="ja-JP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dirty="0" smtClean="0">
                <a:solidFill>
                  <a:srgbClr val="C00000"/>
                </a:solidFill>
              </a:rPr>
              <a:t>What </a:t>
            </a:r>
            <a:r>
              <a:rPr lang="en-US" altLang="ja-JP" dirty="0">
                <a:solidFill>
                  <a:srgbClr val="C00000"/>
                </a:solidFill>
              </a:rPr>
              <a:t>is the validity of this inference?</a:t>
            </a:r>
            <a:endParaRPr lang="ja-JP" altLang="ja-JP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i="1" dirty="0"/>
              <a:t> </a:t>
            </a: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54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12251</TotalTime>
  <Words>1621</Words>
  <Application>Microsoft Office PowerPoint</Application>
  <PresentationFormat>画面に合わせる (4:3)</PresentationFormat>
  <Paragraphs>375</Paragraphs>
  <Slides>42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42</vt:i4>
      </vt:variant>
    </vt:vector>
  </HeadingPairs>
  <TitlesOfParts>
    <vt:vector size="43" baseType="lpstr"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owner</dc:creator>
  <cp:lastModifiedBy>owner</cp:lastModifiedBy>
  <cp:revision>266</cp:revision>
  <cp:lastPrinted>2018-05-19T04:06:25Z</cp:lastPrinted>
  <dcterms:created xsi:type="dcterms:W3CDTF">2018-05-12T06:07:42Z</dcterms:created>
  <dcterms:modified xsi:type="dcterms:W3CDTF">2018-08-30T02:52:17Z</dcterms:modified>
</cp:coreProperties>
</file>